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2"/>
  </p:notesMasterIdLst>
  <p:handoutMasterIdLst>
    <p:handoutMasterId r:id="rId23"/>
  </p:handoutMasterIdLst>
  <p:sldIdLst>
    <p:sldId id="263" r:id="rId2"/>
    <p:sldId id="294" r:id="rId3"/>
    <p:sldId id="279" r:id="rId4"/>
    <p:sldId id="265" r:id="rId5"/>
    <p:sldId id="257" r:id="rId6"/>
    <p:sldId id="280" r:id="rId7"/>
    <p:sldId id="281" r:id="rId8"/>
    <p:sldId id="297" r:id="rId9"/>
    <p:sldId id="277" r:id="rId10"/>
    <p:sldId id="272" r:id="rId11"/>
    <p:sldId id="295" r:id="rId12"/>
    <p:sldId id="273" r:id="rId13"/>
    <p:sldId id="284" r:id="rId14"/>
    <p:sldId id="285" r:id="rId15"/>
    <p:sldId id="291" r:id="rId16"/>
    <p:sldId id="286" r:id="rId17"/>
    <p:sldId id="290" r:id="rId18"/>
    <p:sldId id="287" r:id="rId19"/>
    <p:sldId id="288" r:id="rId20"/>
    <p:sldId id="289"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750" autoAdjust="0"/>
  </p:normalViewPr>
  <p:slideViewPr>
    <p:cSldViewPr>
      <p:cViewPr>
        <p:scale>
          <a:sx n="76" d="100"/>
          <a:sy n="76" d="100"/>
        </p:scale>
        <p:origin x="-1206" y="-72"/>
      </p:cViewPr>
      <p:guideLst>
        <p:guide orient="horz" pos="2160"/>
        <p:guide pos="2880"/>
      </p:guideLst>
    </p:cSldViewPr>
  </p:slideViewPr>
  <p:outlineViewPr>
    <p:cViewPr>
      <p:scale>
        <a:sx n="33" d="100"/>
        <a:sy n="33" d="100"/>
      </p:scale>
      <p:origin x="0" y="12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6FEBA18C-ECD7-428D-9771-EE28BCE6629E}" type="datetimeFigureOut">
              <a:rPr lang="en-US" smtClean="0"/>
              <a:pPr/>
              <a:t>5/10/2011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1FE5978A-3821-432C-80DD-5515EB2D86C6}" type="slidenum">
              <a:rPr lang="en-US" smtClean="0"/>
              <a:pPr/>
              <a:t>‹#›</a:t>
            </a:fld>
            <a:endParaRPr lang="en-US"/>
          </a:p>
        </p:txBody>
      </p:sp>
    </p:spTree>
    <p:extLst>
      <p:ext uri="{BB962C8B-B14F-4D97-AF65-F5344CB8AC3E}">
        <p14:creationId xmlns:p14="http://schemas.microsoft.com/office/powerpoint/2010/main" val="115218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FBBE450-D1DC-43C7-8302-5371CFAF60F3}" type="datetimeFigureOut">
              <a:rPr lang="en-US" smtClean="0"/>
              <a:pPr/>
              <a:t>5/10/2011</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A96849B-3372-4C46-ABE9-98AD1C549AF4}" type="slidenum">
              <a:rPr lang="en-US" smtClean="0"/>
              <a:pPr/>
              <a:t>‹#›</a:t>
            </a:fld>
            <a:endParaRPr lang="en-US" dirty="0"/>
          </a:p>
        </p:txBody>
      </p:sp>
    </p:spTree>
    <p:extLst>
      <p:ext uri="{BB962C8B-B14F-4D97-AF65-F5344CB8AC3E}">
        <p14:creationId xmlns:p14="http://schemas.microsoft.com/office/powerpoint/2010/main" val="46921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96849B-3372-4C46-ABE9-98AD1C549AF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lIns="92446" tIns="46223" rIns="92446" bIns="46223"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79510947-9CD2-4EC4-9075-1C637F16B9F6}"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6849B-3372-4C46-ABE9-98AD1C549AF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96849B-3372-4C46-ABE9-98AD1C549AF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96849B-3372-4C46-ABE9-98AD1C549AF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lIns="92446" tIns="46223" rIns="92446" bIns="46223"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3679546D-1977-4FE3-B9A1-15B18A509FCE}"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en-US" dirty="0"/>
            </a:lvl1pPr>
            <a:extLst/>
          </a:lstStyle>
          <a:p>
            <a:r>
              <a:rPr kumimoji="0" lang="en-US" dirty="0" smtClean="0"/>
              <a:t>Click to add photo album title</a:t>
            </a:r>
            <a:endParaRPr kumimoji="0"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kumimoji="0"/>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smtClean="0"/>
              <a:t>Click to add date and other details</a:t>
            </a:r>
            <a:endParaRPr kumimoji="0"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1" hangingPunct="1"/>
            <a:r>
              <a:rPr lang="en-US" dirty="0" smtClean="0"/>
              <a:t>Click icon to add picture</a:t>
            </a:r>
            <a:endParaRPr dirty="0"/>
          </a:p>
        </p:txBody>
      </p:sp>
      <p:sp>
        <p:nvSpPr>
          <p:cNvPr id="6" name="Rectangle 5"/>
          <p:cNvSpPr/>
          <p:nvPr/>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en-US" dirty="0"/>
          </a:p>
        </p:txBody>
      </p:sp>
      <p:sp>
        <p:nvSpPr>
          <p:cNvPr id="11" name="Rectangle 10"/>
          <p:cNvSpPr>
            <a:spLocks noGrp="1"/>
          </p:cNvSpPr>
          <p:nvPr>
            <p:ph type="dt" sz="half" idx="12"/>
          </p:nvPr>
        </p:nvSpPr>
        <p:spPr/>
        <p:txBody>
          <a:bodyPr/>
          <a:lstStyle>
            <a:extLst/>
          </a:lstStyle>
          <a:p>
            <a:fld id="{A434A128-94BB-49C5-B2FF-C41E872E0DC6}" type="datetimeFigureOut">
              <a:rPr lang="en-US" smtClean="0"/>
              <a:pPr/>
              <a:t>5/10/2011</a:t>
            </a:fld>
            <a:endParaRPr lang="en-US" dirty="0"/>
          </a:p>
        </p:txBody>
      </p:sp>
      <p:sp>
        <p:nvSpPr>
          <p:cNvPr id="12" name="Rectangle 11"/>
          <p:cNvSpPr>
            <a:spLocks noGrp="1"/>
          </p:cNvSpPr>
          <p:nvPr>
            <p:ph type="sldNum" sz="quarter" idx="13"/>
          </p:nvPr>
        </p:nvSpPr>
        <p:spPr/>
        <p:txBody>
          <a:bodyPr/>
          <a:lstStyle>
            <a:extLst/>
          </a:lstStyle>
          <a:p>
            <a:fld id="{CDC5AA6C-305D-4FF6-8CB2-E29F71C491E3}" type="slidenum">
              <a:rPr lang="en-US" smtClean="0"/>
              <a:pP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smtClean="0"/>
              <a:t>Click icon to add picture</a:t>
            </a:r>
            <a:endParaRPr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smtClean="0"/>
              <a:t>Click icon to add picture</a:t>
            </a:r>
            <a:endParaRPr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smtClean="0"/>
              <a:t>Click icon to add picture</a:t>
            </a:r>
            <a:endParaRPr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6" name="Rectangle 5"/>
          <p:cNvSpPr>
            <a:spLocks noGrp="1"/>
          </p:cNvSpPr>
          <p:nvPr>
            <p:ph type="dt" sz="half" idx="15"/>
          </p:nvPr>
        </p:nvSpPr>
        <p:spPr/>
        <p:txBody>
          <a:bodyPr/>
          <a:lstStyle>
            <a:extLst/>
          </a:lstStyle>
          <a:p>
            <a:fld id="{A434A128-94BB-49C5-B2FF-C41E872E0DC6}" type="datetimeFigureOut">
              <a:rPr lang="en-US" smtClean="0"/>
              <a:pPr/>
              <a:t>5/10/2011</a:t>
            </a:fld>
            <a:endParaRPr lang="en-US" dirty="0"/>
          </a:p>
        </p:txBody>
      </p:sp>
      <p:sp>
        <p:nvSpPr>
          <p:cNvPr id="7" name="Rectangle 6"/>
          <p:cNvSpPr>
            <a:spLocks noGrp="1"/>
          </p:cNvSpPr>
          <p:nvPr>
            <p:ph type="sldNum" sz="quarter" idx="16"/>
          </p:nvPr>
        </p:nvSpPr>
        <p:spPr/>
        <p:txBody>
          <a:bodyPr/>
          <a:lstStyle>
            <a:extLst/>
          </a:lstStyle>
          <a:p>
            <a:fld id="{CDC5AA6C-305D-4FF6-8CB2-E29F71C491E3}" type="slidenum">
              <a:rPr lang="en-US" smtClean="0"/>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5" name="Rectangle 4"/>
          <p:cNvSpPr>
            <a:spLocks noGrp="1"/>
          </p:cNvSpPr>
          <p:nvPr>
            <p:ph type="dt" sz="half" idx="14"/>
          </p:nvPr>
        </p:nvSpPr>
        <p:spPr/>
        <p:txBody>
          <a:bodyPr/>
          <a:lstStyle>
            <a:extLst/>
          </a:lstStyle>
          <a:p>
            <a:fld id="{A434A128-94BB-49C5-B2FF-C41E872E0DC6}" type="datetimeFigureOut">
              <a:rPr lang="en-US" smtClean="0"/>
              <a:pPr/>
              <a:t>5/10/2011</a:t>
            </a:fld>
            <a:endParaRPr lang="en-US" dirty="0"/>
          </a:p>
        </p:txBody>
      </p:sp>
      <p:sp>
        <p:nvSpPr>
          <p:cNvPr id="6" name="Rectangle 5"/>
          <p:cNvSpPr>
            <a:spLocks noGrp="1"/>
          </p:cNvSpPr>
          <p:nvPr>
            <p:ph type="sldNum" sz="quarter" idx="15"/>
          </p:nvPr>
        </p:nvSpPr>
        <p:spPr/>
        <p:txBody>
          <a:bodyPr/>
          <a:lstStyle>
            <a:extLst/>
          </a:lstStyle>
          <a:p>
            <a:fld id="{CDC5AA6C-305D-4FF6-8CB2-E29F71C491E3}" type="slidenum">
              <a:rPr lang="en-US" smtClean="0"/>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sz="1600" baseline="0"/>
            </a:lvl1pPr>
            <a:extLst/>
          </a:lstStyle>
          <a:p>
            <a:pPr lvl="0"/>
            <a:r>
              <a:rPr kumimoji="0" lang="en-US" dirty="0" smtClean="0"/>
              <a:t>Click to add caption</a:t>
            </a:r>
            <a:endParaRPr kumimoji="0"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11" name="Rectangle 10"/>
          <p:cNvSpPr>
            <a:spLocks noGrp="1"/>
          </p:cNvSpPr>
          <p:nvPr>
            <p:ph type="dt" sz="half" idx="31"/>
          </p:nvPr>
        </p:nvSpPr>
        <p:spPr/>
        <p:txBody>
          <a:bodyPr/>
          <a:lstStyle>
            <a:extLst/>
          </a:lstStyle>
          <a:p>
            <a:fld id="{A434A128-94BB-49C5-B2FF-C41E872E0DC6}" type="datetimeFigureOut">
              <a:rPr lang="en-US" smtClean="0"/>
              <a:pPr/>
              <a:t>5/10/2011</a:t>
            </a:fld>
            <a:endParaRPr lang="en-US" dirty="0"/>
          </a:p>
        </p:txBody>
      </p:sp>
      <p:sp>
        <p:nvSpPr>
          <p:cNvPr id="12" name="Rectangle 11"/>
          <p:cNvSpPr>
            <a:spLocks noGrp="1"/>
          </p:cNvSpPr>
          <p:nvPr>
            <p:ph type="sldNum" sz="quarter" idx="32"/>
          </p:nvPr>
        </p:nvSpPr>
        <p:spPr/>
        <p:txBody>
          <a:bodyPr/>
          <a:lstStyle>
            <a:extLst/>
          </a:lstStyle>
          <a:p>
            <a:fld id="{CDC5AA6C-305D-4FF6-8CB2-E29F71C491E3}" type="slidenum">
              <a:rPr lang="en-US" smtClean="0"/>
              <a:pP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10" name="Rectangle 9"/>
          <p:cNvSpPr>
            <a:spLocks noGrp="1"/>
          </p:cNvSpPr>
          <p:nvPr>
            <p:ph type="dt" sz="half" idx="25"/>
          </p:nvPr>
        </p:nvSpPr>
        <p:spPr/>
        <p:txBody>
          <a:bodyPr/>
          <a:lstStyle>
            <a:extLst/>
          </a:lstStyle>
          <a:p>
            <a:fld id="{A434A128-94BB-49C5-B2FF-C41E872E0DC6}" type="datetimeFigureOut">
              <a:rPr lang="en-US" smtClean="0"/>
              <a:pPr/>
              <a:t>5/10/2011</a:t>
            </a:fld>
            <a:endParaRPr lang="en-US" dirty="0"/>
          </a:p>
        </p:txBody>
      </p:sp>
      <p:sp>
        <p:nvSpPr>
          <p:cNvPr id="11" name="Rectangle 10"/>
          <p:cNvSpPr>
            <a:spLocks noGrp="1"/>
          </p:cNvSpPr>
          <p:nvPr>
            <p:ph type="sldNum" sz="quarter" idx="26"/>
          </p:nvPr>
        </p:nvSpPr>
        <p:spPr/>
        <p:txBody>
          <a:bodyPr/>
          <a:lstStyle>
            <a:extLst/>
          </a:lstStyle>
          <a:p>
            <a:fld id="{CDC5AA6C-305D-4FF6-8CB2-E29F71C491E3}" type="slidenum">
              <a:rPr lang="en-US" smtClean="0"/>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sz="2400" baseline="0"/>
            </a:lvl1pPr>
            <a:extLst/>
          </a:lstStyle>
          <a:p>
            <a:pPr lvl="0"/>
            <a:r>
              <a:rPr kumimoji="0" lang="en-US" dirty="0" smtClean="0"/>
              <a:t>Click to add caption</a:t>
            </a:r>
            <a:endParaRPr kumimoji="0" lang="en-US" dirty="0"/>
          </a:p>
        </p:txBody>
      </p:sp>
      <p:sp>
        <p:nvSpPr>
          <p:cNvPr id="8" name="Rectangle 7"/>
          <p:cNvSpPr>
            <a:spLocks noGrp="1"/>
          </p:cNvSpPr>
          <p:nvPr>
            <p:ph type="dt" sz="half" idx="33"/>
          </p:nvPr>
        </p:nvSpPr>
        <p:spPr/>
        <p:txBody>
          <a:bodyPr/>
          <a:lstStyle>
            <a:extLst/>
          </a:lstStyle>
          <a:p>
            <a:fld id="{A434A128-94BB-49C5-B2FF-C41E872E0DC6}" type="datetimeFigureOut">
              <a:rPr lang="en-US" smtClean="0"/>
              <a:pPr/>
              <a:t>5/10/2011</a:t>
            </a:fld>
            <a:endParaRPr lang="en-US" dirty="0"/>
          </a:p>
        </p:txBody>
      </p:sp>
      <p:sp>
        <p:nvSpPr>
          <p:cNvPr id="9" name="Rectangle 8"/>
          <p:cNvSpPr>
            <a:spLocks noGrp="1"/>
          </p:cNvSpPr>
          <p:nvPr>
            <p:ph type="sldNum" sz="quarter" idx="34"/>
          </p:nvPr>
        </p:nvSpPr>
        <p:spPr/>
        <p:txBody>
          <a:bodyPr/>
          <a:lstStyle>
            <a:extLst/>
          </a:lstStyle>
          <a:p>
            <a:fld id="{CDC5AA6C-305D-4FF6-8CB2-E29F71C491E3}" type="slidenum">
              <a:rPr lang="en-US" smtClean="0"/>
              <a:pP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7" name="Rectangle 6"/>
          <p:cNvSpPr>
            <a:spLocks noGrp="1"/>
          </p:cNvSpPr>
          <p:nvPr>
            <p:ph type="dt" sz="half" idx="24"/>
          </p:nvPr>
        </p:nvSpPr>
        <p:spPr/>
        <p:txBody>
          <a:bodyPr/>
          <a:lstStyle>
            <a:extLst/>
          </a:lstStyle>
          <a:p>
            <a:fld id="{A434A128-94BB-49C5-B2FF-C41E872E0DC6}" type="datetimeFigureOut">
              <a:rPr lang="en-US" smtClean="0"/>
              <a:pPr/>
              <a:t>5/10/2011</a:t>
            </a:fld>
            <a:endParaRPr lang="en-US" dirty="0"/>
          </a:p>
        </p:txBody>
      </p:sp>
      <p:sp>
        <p:nvSpPr>
          <p:cNvPr id="8" name="Rectangle 7"/>
          <p:cNvSpPr>
            <a:spLocks noGrp="1"/>
          </p:cNvSpPr>
          <p:nvPr>
            <p:ph type="sldNum" sz="quarter" idx="25"/>
          </p:nvPr>
        </p:nvSpPr>
        <p:spPr/>
        <p:txBody>
          <a:bodyPr/>
          <a:lstStyle>
            <a:extLst/>
          </a:lstStyle>
          <a:p>
            <a:fld id="{CDC5AA6C-305D-4FF6-8CB2-E29F71C491E3}" type="slidenum">
              <a:rPr lang="en-US" smtClean="0"/>
              <a:pPr/>
              <a:t>‹#›</a:t>
            </a:fld>
            <a:endParaRPr lang="en-US" dirty="0"/>
          </a:p>
        </p:txBody>
      </p:sp>
      <p:sp>
        <p:nvSpPr>
          <p:cNvPr id="9" name="Rectangle 8"/>
          <p:cNvSpPr>
            <a:spLocks noGrp="1"/>
          </p:cNvSpPr>
          <p:nvPr>
            <p:ph type="ftr" sz="quarter" idx="26"/>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7" name="Rectangle 6"/>
          <p:cNvSpPr>
            <a:spLocks noGrp="1"/>
          </p:cNvSpPr>
          <p:nvPr>
            <p:ph type="dt" sz="half" idx="29"/>
          </p:nvPr>
        </p:nvSpPr>
        <p:spPr/>
        <p:txBody>
          <a:bodyPr/>
          <a:lstStyle>
            <a:extLst/>
          </a:lstStyle>
          <a:p>
            <a:fld id="{A434A128-94BB-49C5-B2FF-C41E872E0DC6}" type="datetimeFigureOut">
              <a:rPr lang="en-US" smtClean="0"/>
              <a:pPr/>
              <a:t>5/10/2011</a:t>
            </a:fld>
            <a:endParaRPr lang="en-US" dirty="0"/>
          </a:p>
        </p:txBody>
      </p:sp>
      <p:sp>
        <p:nvSpPr>
          <p:cNvPr id="8" name="Rectangle 7"/>
          <p:cNvSpPr>
            <a:spLocks noGrp="1"/>
          </p:cNvSpPr>
          <p:nvPr>
            <p:ph type="sldNum" sz="quarter" idx="30"/>
          </p:nvPr>
        </p:nvSpPr>
        <p:spPr/>
        <p:txBody>
          <a:bodyPr/>
          <a:lstStyle>
            <a:extLst/>
          </a:lstStyle>
          <a:p>
            <a:fld id="{CDC5AA6C-305D-4FF6-8CB2-E29F71C491E3}" type="slidenum">
              <a:rPr lang="en-US" smtClean="0"/>
              <a:pPr/>
              <a:t>‹#›</a:t>
            </a:fld>
            <a:endParaRPr lang="en-US" dirty="0"/>
          </a:p>
        </p:txBody>
      </p:sp>
      <p:sp>
        <p:nvSpPr>
          <p:cNvPr id="10" name="Rectangle 9"/>
          <p:cNvSpPr>
            <a:spLocks noGrp="1"/>
          </p:cNvSpPr>
          <p:nvPr>
            <p:ph type="ftr" sz="quarter" idx="31"/>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7" name="Rectangle 6"/>
          <p:cNvSpPr>
            <a:spLocks noGrp="1"/>
          </p:cNvSpPr>
          <p:nvPr>
            <p:ph type="dt" sz="half" idx="31"/>
          </p:nvPr>
        </p:nvSpPr>
        <p:spPr/>
        <p:txBody>
          <a:bodyPr/>
          <a:lstStyle>
            <a:extLst/>
          </a:lstStyle>
          <a:p>
            <a:fld id="{A434A128-94BB-49C5-B2FF-C41E872E0DC6}" type="datetimeFigureOut">
              <a:rPr lang="en-US" smtClean="0"/>
              <a:pPr/>
              <a:t>5/10/2011</a:t>
            </a:fld>
            <a:endParaRPr lang="en-US" dirty="0"/>
          </a:p>
        </p:txBody>
      </p:sp>
      <p:sp>
        <p:nvSpPr>
          <p:cNvPr id="8" name="Rectangle 7"/>
          <p:cNvSpPr>
            <a:spLocks noGrp="1"/>
          </p:cNvSpPr>
          <p:nvPr>
            <p:ph type="sldNum" sz="quarter" idx="32"/>
          </p:nvPr>
        </p:nvSpPr>
        <p:spPr/>
        <p:txBody>
          <a:bodyPr/>
          <a:lstStyle>
            <a:extLst/>
          </a:lstStyle>
          <a:p>
            <a:fld id="{CDC5AA6C-305D-4FF6-8CB2-E29F71C491E3}" type="slidenum">
              <a:rPr lang="en-US" smtClean="0"/>
              <a:pPr/>
              <a:t>‹#›</a:t>
            </a:fld>
            <a:endParaRPr lang="en-US" dirty="0"/>
          </a:p>
        </p:txBody>
      </p:sp>
      <p:sp>
        <p:nvSpPr>
          <p:cNvPr id="9" name="Rectangle 8"/>
          <p:cNvSpPr>
            <a:spLocks noGrp="1"/>
          </p:cNvSpPr>
          <p:nvPr>
            <p:ph type="ftr" sz="quarter" idx="33"/>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7" name="Text Placeholder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smtClean="0"/>
              <a:t>Click to add caption</a:t>
            </a:r>
            <a:endParaRPr kumimoji="0" lang="en-US" dirty="0"/>
          </a:p>
        </p:txBody>
      </p:sp>
      <p:sp>
        <p:nvSpPr>
          <p:cNvPr id="5" name="Rectangle 4"/>
          <p:cNvSpPr>
            <a:spLocks noGrp="1"/>
          </p:cNvSpPr>
          <p:nvPr>
            <p:ph type="dt" sz="half" idx="16"/>
          </p:nvPr>
        </p:nvSpPr>
        <p:spPr/>
        <p:txBody>
          <a:bodyPr/>
          <a:lstStyle>
            <a:extLst/>
          </a:lstStyle>
          <a:p>
            <a:fld id="{A434A128-94BB-49C5-B2FF-C41E872E0DC6}" type="datetimeFigureOut">
              <a:rPr lang="en-US" smtClean="0"/>
              <a:pPr/>
              <a:t>5/10/2011</a:t>
            </a:fld>
            <a:endParaRPr lang="en-US" dirty="0"/>
          </a:p>
        </p:txBody>
      </p:sp>
      <p:sp>
        <p:nvSpPr>
          <p:cNvPr id="6" name="Rectangle 5"/>
          <p:cNvSpPr>
            <a:spLocks noGrp="1"/>
          </p:cNvSpPr>
          <p:nvPr>
            <p:ph type="sldNum" sz="quarter" idx="17"/>
          </p:nvPr>
        </p:nvSpPr>
        <p:spPr/>
        <p:txBody>
          <a:bodyPr/>
          <a:lstStyle>
            <a:extLst/>
          </a:lstStyle>
          <a:p>
            <a:fld id="{CDC5AA6C-305D-4FF6-8CB2-E29F71C491E3}" type="slidenum">
              <a:rPr lang="en-US" smtClean="0"/>
              <a:pP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6" name="Picture Placeholder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7" name="Text Placeholder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smtClean="0"/>
              <a:t>Click to add caption</a:t>
            </a:r>
            <a:endParaRPr kumimoji="0" lang="en-US" dirty="0"/>
          </a:p>
        </p:txBody>
      </p:sp>
      <p:sp>
        <p:nvSpPr>
          <p:cNvPr id="8" name="Text Placeholder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smtClean="0"/>
              <a:t>Click to add caption</a:t>
            </a:r>
            <a:endParaRPr kumimoji="0" lang="en-US" dirty="0"/>
          </a:p>
        </p:txBody>
      </p:sp>
      <p:sp>
        <p:nvSpPr>
          <p:cNvPr id="9" name="Rectangle 8"/>
          <p:cNvSpPr>
            <a:spLocks noGrp="1"/>
          </p:cNvSpPr>
          <p:nvPr>
            <p:ph type="dt" sz="half" idx="17"/>
          </p:nvPr>
        </p:nvSpPr>
        <p:spPr/>
        <p:txBody>
          <a:bodyPr/>
          <a:lstStyle>
            <a:extLst/>
          </a:lstStyle>
          <a:p>
            <a:fld id="{A434A128-94BB-49C5-B2FF-C41E872E0DC6}" type="datetimeFigureOut">
              <a:rPr lang="en-US" smtClean="0"/>
              <a:pPr/>
              <a:t>5/10/2011</a:t>
            </a:fld>
            <a:endParaRPr lang="en-US" dirty="0"/>
          </a:p>
        </p:txBody>
      </p:sp>
      <p:sp>
        <p:nvSpPr>
          <p:cNvPr id="10" name="Rectangle 9"/>
          <p:cNvSpPr>
            <a:spLocks noGrp="1"/>
          </p:cNvSpPr>
          <p:nvPr>
            <p:ph type="sldNum" sz="quarter" idx="18"/>
          </p:nvPr>
        </p:nvSpPr>
        <p:spPr/>
        <p:txBody>
          <a:bodyPr/>
          <a:lstStyle>
            <a:extLst/>
          </a:lstStyle>
          <a:p>
            <a:fld id="{CDC5AA6C-305D-4FF6-8CB2-E29F71C491E3}" type="slidenum">
              <a:rPr lang="en-US" smtClean="0"/>
              <a:pPr/>
              <a:t>‹#›</a:t>
            </a:fld>
            <a:endParaRPr lang="en-US" dirty="0"/>
          </a:p>
        </p:txBody>
      </p:sp>
      <p:sp>
        <p:nvSpPr>
          <p:cNvPr id="11" name="Rectangle 10"/>
          <p:cNvSpPr>
            <a:spLocks noGrp="1"/>
          </p:cNvSpPr>
          <p:nvPr>
            <p:ph type="ftr" sz="quarter" idx="19"/>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4" name="Rectangle 3"/>
          <p:cNvSpPr>
            <a:spLocks noGrp="1"/>
          </p:cNvSpPr>
          <p:nvPr>
            <p:ph type="dt" sz="half" idx="12"/>
          </p:nvPr>
        </p:nvSpPr>
        <p:spPr/>
        <p:txBody>
          <a:bodyPr/>
          <a:lstStyle>
            <a:extLst/>
          </a:lstStyle>
          <a:p>
            <a:fld id="{A434A128-94BB-49C5-B2FF-C41E872E0DC6}" type="datetimeFigureOut">
              <a:rPr lang="en-US" smtClean="0"/>
              <a:pPr/>
              <a:t>5/10/2011</a:t>
            </a:fld>
            <a:endParaRPr lang="en-US" dirty="0"/>
          </a:p>
        </p:txBody>
      </p:sp>
      <p:sp>
        <p:nvSpPr>
          <p:cNvPr id="6" name="Rectangle 5"/>
          <p:cNvSpPr>
            <a:spLocks noGrp="1"/>
          </p:cNvSpPr>
          <p:nvPr>
            <p:ph type="sldNum" sz="quarter" idx="13"/>
          </p:nvPr>
        </p:nvSpPr>
        <p:spPr/>
        <p:txBody>
          <a:bodyPr/>
          <a:lstStyle>
            <a:extLst/>
          </a:lstStyle>
          <a:p>
            <a:fld id="{CDC5AA6C-305D-4FF6-8CB2-E29F71C491E3}" type="slidenum">
              <a:rPr lang="en-US" smtClean="0"/>
              <a:pP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Picture Placeholder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4" name="Text Placeholder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sz="1800" i="0"/>
            </a:lvl1pPr>
            <a:extLst/>
          </a:lstStyle>
          <a:p>
            <a:pPr lvl="0"/>
            <a:r>
              <a:rPr kumimoji="0" lang="en-US" dirty="0" smtClean="0"/>
              <a:t>Click to add caption</a:t>
            </a:r>
            <a:endParaRPr kumimoji="0" lang="en-US" dirty="0"/>
          </a:p>
        </p:txBody>
      </p:sp>
      <p:sp>
        <p:nvSpPr>
          <p:cNvPr id="5" name="Rectangle 4"/>
          <p:cNvSpPr>
            <a:spLocks noGrp="1"/>
          </p:cNvSpPr>
          <p:nvPr>
            <p:ph type="dt" sz="half" idx="31"/>
          </p:nvPr>
        </p:nvSpPr>
        <p:spPr/>
        <p:txBody>
          <a:bodyPr/>
          <a:lstStyle>
            <a:extLst/>
          </a:lstStyle>
          <a:p>
            <a:fld id="{A434A128-94BB-49C5-B2FF-C41E872E0DC6}" type="datetimeFigureOut">
              <a:rPr lang="en-US" smtClean="0"/>
              <a:pPr/>
              <a:t>5/10/2011</a:t>
            </a:fld>
            <a:endParaRPr lang="en-US" dirty="0"/>
          </a:p>
        </p:txBody>
      </p:sp>
      <p:sp>
        <p:nvSpPr>
          <p:cNvPr id="6" name="Rectangle 5"/>
          <p:cNvSpPr>
            <a:spLocks noGrp="1"/>
          </p:cNvSpPr>
          <p:nvPr>
            <p:ph type="sldNum" sz="quarter" idx="32"/>
          </p:nvPr>
        </p:nvSpPr>
        <p:spPr/>
        <p:txBody>
          <a:bodyPr/>
          <a:lstStyle>
            <a:extLst/>
          </a:lstStyle>
          <a:p>
            <a:fld id="{CDC5AA6C-305D-4FF6-8CB2-E29F71C491E3}" type="slidenum">
              <a:rPr lang="en-US" smtClean="0"/>
              <a:pPr/>
              <a:t>‹#›</a:t>
            </a:fld>
            <a:endParaRPr lang="en-US" dirty="0"/>
          </a:p>
        </p:txBody>
      </p:sp>
      <p:sp>
        <p:nvSpPr>
          <p:cNvPr id="7" name="Rectangle 6"/>
          <p:cNvSpPr>
            <a:spLocks noGrp="1"/>
          </p:cNvSpPr>
          <p:nvPr>
            <p:ph type="ftr" sz="quarter" idx="33"/>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1" hangingPunct="1"/>
            <a:r>
              <a:rPr lang="en-US" smtClean="0"/>
              <a:t>Click to edit Master title style</a:t>
            </a:r>
            <a:endParaRPr/>
          </a:p>
        </p:txBody>
      </p:sp>
      <p:sp>
        <p:nvSpPr>
          <p:cNvPr id="14" name="Rectangle 6"/>
          <p:cNvSpPr>
            <a:spLocks noGrp="1"/>
          </p:cNvSpPr>
          <p:nvPr>
            <p:ph idx="1"/>
          </p:nvPr>
        </p:nvSpPr>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 name="Rectangle 7"/>
          <p:cNvSpPr>
            <a:spLocks noGrp="1"/>
          </p:cNvSpPr>
          <p:nvPr>
            <p:ph type="dt" sz="half" idx="10"/>
          </p:nvPr>
        </p:nvSpPr>
        <p:spPr/>
        <p:txBody>
          <a:bodyPr/>
          <a:lstStyle>
            <a:extLst/>
          </a:lstStyle>
          <a:p>
            <a:fld id="{A434A128-94BB-49C5-B2FF-C41E872E0DC6}" type="datetimeFigureOut">
              <a:rPr lang="en-US" smtClean="0"/>
              <a:pPr/>
              <a:t>5/10/2011</a:t>
            </a:fld>
            <a:endParaRPr lang="en-US" dirty="0"/>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CDC5AA6C-305D-4FF6-8CB2-E29F71C491E3}"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4" name="Rectangle 3"/>
          <p:cNvSpPr>
            <a:spLocks noGrp="1"/>
          </p:cNvSpPr>
          <p:nvPr>
            <p:ph type="dt" sz="half" idx="12"/>
          </p:nvPr>
        </p:nvSpPr>
        <p:spPr/>
        <p:txBody>
          <a:bodyPr/>
          <a:lstStyle>
            <a:extLst/>
          </a:lstStyle>
          <a:p>
            <a:fld id="{A434A128-94BB-49C5-B2FF-C41E872E0DC6}" type="datetimeFigureOut">
              <a:rPr lang="en-US" smtClean="0"/>
              <a:pPr/>
              <a:t>5/10/2011</a:t>
            </a:fld>
            <a:endParaRPr lang="en-US" dirty="0"/>
          </a:p>
        </p:txBody>
      </p:sp>
      <p:sp>
        <p:nvSpPr>
          <p:cNvPr id="5" name="Rectangle 4"/>
          <p:cNvSpPr>
            <a:spLocks noGrp="1"/>
          </p:cNvSpPr>
          <p:nvPr>
            <p:ph type="sldNum" sz="quarter" idx="13"/>
          </p:nvPr>
        </p:nvSpPr>
        <p:spPr/>
        <p:txBody>
          <a:bodyPr/>
          <a:lstStyle>
            <a:extLst/>
          </a:lstStyle>
          <a:p>
            <a:fld id="{CDC5AA6C-305D-4FF6-8CB2-E29F71C491E3}" type="slidenum">
              <a:rPr lang="en-US" smtClean="0"/>
              <a:pP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smtClean="0"/>
              <a:t>Click icon</a:t>
            </a:r>
            <a:r>
              <a:rPr kumimoji="0" lang="en-US" i="0" baseline="0" dirty="0" smtClean="0"/>
              <a:t> to add </a:t>
            </a:r>
            <a:r>
              <a:rPr kumimoji="0" lang="en-US" i="0" dirty="0" smtClean="0"/>
              <a:t>full page picture</a:t>
            </a:r>
            <a:endParaRPr kumimoji="0" lang="en-US" i="0" baseline="0" dirty="0" smtClean="0"/>
          </a:p>
          <a:p>
            <a:pPr marL="0" marR="0" indent="0" algn="ctr">
              <a:buFontTx/>
              <a:buNone/>
            </a:pPr>
            <a:endParaRPr kumimoji="0" lang="en-US" i="0" dirty="0" smtClean="0"/>
          </a:p>
          <a:p>
            <a:pPr algn="ctr">
              <a:buFontTx/>
              <a:buNone/>
            </a:pPr>
            <a:endParaRPr kumimoji="0" lang="en-US" i="0" dirty="0" smtClean="0"/>
          </a:p>
          <a:p>
            <a:pPr algn="ctr">
              <a:buFontTx/>
              <a:buNone/>
            </a:pPr>
            <a:endParaRPr kumimoji="0" lang="en-US" i="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baseline="0"/>
            </a:lvl1pPr>
            <a:extLst/>
          </a:lstStyle>
          <a:p>
            <a:r>
              <a:rPr kumimoji="0" lang="en-US" dirty="0" smtClean="0"/>
              <a:t>Click to add section title</a:t>
            </a:r>
            <a:endParaRPr kumimoji="0"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sz="1800"/>
            </a:lvl1pPr>
            <a:extLst/>
          </a:lstStyle>
          <a:p>
            <a:pPr lvl="0"/>
            <a:r>
              <a:rPr kumimoji="0" lang="en-US" dirty="0" smtClean="0"/>
              <a:t>Click to add subtitle</a:t>
            </a:r>
            <a:endParaRPr kumimoji="0"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1" hangingPunct="1"/>
            <a:r>
              <a:rPr lang="en-US" dirty="0" smtClean="0"/>
              <a:t>Click icon to add picture</a:t>
            </a:r>
            <a:endParaRPr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1" hangingPunct="1"/>
            <a:r>
              <a:rPr lang="en-US" dirty="0" smtClean="0"/>
              <a:t>Click icon to add picture</a:t>
            </a:r>
            <a:endParaRPr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1" hangingPunct="1"/>
            <a:r>
              <a:rPr lang="en-US" dirty="0" smtClean="0"/>
              <a:t>Click icon to add picture</a:t>
            </a:r>
            <a:endParaRPr dirty="0"/>
          </a:p>
        </p:txBody>
      </p:sp>
      <p:sp>
        <p:nvSpPr>
          <p:cNvPr id="8" name="Rectangle 7"/>
          <p:cNvSpPr>
            <a:spLocks noGrp="1"/>
          </p:cNvSpPr>
          <p:nvPr>
            <p:ph type="dt" sz="half" idx="17"/>
          </p:nvPr>
        </p:nvSpPr>
        <p:spPr/>
        <p:txBody>
          <a:bodyPr/>
          <a:lstStyle>
            <a:extLst/>
          </a:lstStyle>
          <a:p>
            <a:fld id="{A434A128-94BB-49C5-B2FF-C41E872E0DC6}" type="datetimeFigureOut">
              <a:rPr lang="en-US" smtClean="0"/>
              <a:pPr/>
              <a:t>5/10/2011</a:t>
            </a:fld>
            <a:endParaRPr lang="en-US" dirty="0"/>
          </a:p>
        </p:txBody>
      </p:sp>
      <p:sp>
        <p:nvSpPr>
          <p:cNvPr id="9" name="Rectangle 8"/>
          <p:cNvSpPr>
            <a:spLocks noGrp="1"/>
          </p:cNvSpPr>
          <p:nvPr>
            <p:ph type="sldNum" sz="quarter" idx="18"/>
          </p:nvPr>
        </p:nvSpPr>
        <p:spPr/>
        <p:txBody>
          <a:bodyPr/>
          <a:lstStyle>
            <a:extLst/>
          </a:lstStyle>
          <a:p>
            <a:fld id="{CDC5AA6C-305D-4FF6-8CB2-E29F71C491E3}" type="slidenum">
              <a:rPr lang="en-US" smtClean="0"/>
              <a:pP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6" name="Rectangle 5"/>
          <p:cNvSpPr>
            <a:spLocks noGrp="1"/>
          </p:cNvSpPr>
          <p:nvPr>
            <p:ph type="dt" sz="half" idx="16"/>
          </p:nvPr>
        </p:nvSpPr>
        <p:spPr/>
        <p:txBody>
          <a:bodyPr/>
          <a:lstStyle>
            <a:extLst/>
          </a:lstStyle>
          <a:p>
            <a:fld id="{A434A128-94BB-49C5-B2FF-C41E872E0DC6}" type="datetimeFigureOut">
              <a:rPr lang="en-US" smtClean="0"/>
              <a:pPr/>
              <a:t>5/10/2011</a:t>
            </a:fld>
            <a:endParaRPr lang="en-US" dirty="0"/>
          </a:p>
        </p:txBody>
      </p:sp>
      <p:sp>
        <p:nvSpPr>
          <p:cNvPr id="7" name="Rectangle 6"/>
          <p:cNvSpPr>
            <a:spLocks noGrp="1"/>
          </p:cNvSpPr>
          <p:nvPr>
            <p:ph type="sldNum" sz="quarter" idx="17"/>
          </p:nvPr>
        </p:nvSpPr>
        <p:spPr/>
        <p:txBody>
          <a:bodyPr/>
          <a:lstStyle>
            <a:extLst/>
          </a:lstStyle>
          <a:p>
            <a:fld id="{CDC5AA6C-305D-4FF6-8CB2-E29F71C491E3}" type="slidenum">
              <a:rPr lang="en-US" smtClean="0"/>
              <a:pP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smtClean="0"/>
              <a:t>Click icon to add picture</a:t>
            </a:r>
            <a:endParaRPr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6" name="Rectangle 5"/>
          <p:cNvSpPr>
            <a:spLocks noGrp="1"/>
          </p:cNvSpPr>
          <p:nvPr>
            <p:ph type="dt" sz="half" idx="18"/>
          </p:nvPr>
        </p:nvSpPr>
        <p:spPr/>
        <p:txBody>
          <a:bodyPr/>
          <a:lstStyle>
            <a:extLst/>
          </a:lstStyle>
          <a:p>
            <a:fld id="{A434A128-94BB-49C5-B2FF-C41E872E0DC6}" type="datetimeFigureOut">
              <a:rPr lang="en-US" smtClean="0"/>
              <a:pPr/>
              <a:t>5/10/2011</a:t>
            </a:fld>
            <a:endParaRPr lang="en-US" dirty="0"/>
          </a:p>
        </p:txBody>
      </p:sp>
      <p:sp>
        <p:nvSpPr>
          <p:cNvPr id="7" name="Rectangle 6"/>
          <p:cNvSpPr>
            <a:spLocks noGrp="1"/>
          </p:cNvSpPr>
          <p:nvPr>
            <p:ph type="sldNum" sz="quarter" idx="19"/>
          </p:nvPr>
        </p:nvSpPr>
        <p:spPr/>
        <p:txBody>
          <a:bodyPr/>
          <a:lstStyle>
            <a:extLst/>
          </a:lstStyle>
          <a:p>
            <a:fld id="{CDC5AA6C-305D-4FF6-8CB2-E29F71C491E3}" type="slidenum">
              <a:rPr lang="en-US" smtClean="0"/>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smtClean="0"/>
              <a:t>Click icon to add picture</a:t>
            </a:r>
            <a:endParaRPr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5" name="Rectangle 4"/>
          <p:cNvSpPr>
            <a:spLocks noGrp="1"/>
          </p:cNvSpPr>
          <p:nvPr>
            <p:ph type="dt" sz="half" idx="14"/>
          </p:nvPr>
        </p:nvSpPr>
        <p:spPr/>
        <p:txBody>
          <a:bodyPr/>
          <a:lstStyle>
            <a:extLst/>
          </a:lstStyle>
          <a:p>
            <a:fld id="{A434A128-94BB-49C5-B2FF-C41E872E0DC6}" type="datetimeFigureOut">
              <a:rPr lang="en-US" smtClean="0"/>
              <a:pPr/>
              <a:t>5/10/2011</a:t>
            </a:fld>
            <a:endParaRPr lang="en-US" dirty="0"/>
          </a:p>
        </p:txBody>
      </p:sp>
      <p:sp>
        <p:nvSpPr>
          <p:cNvPr id="7" name="Rectangle 6"/>
          <p:cNvSpPr>
            <a:spLocks noGrp="1"/>
          </p:cNvSpPr>
          <p:nvPr>
            <p:ph type="sldNum" sz="quarter" idx="15"/>
          </p:nvPr>
        </p:nvSpPr>
        <p:spPr/>
        <p:txBody>
          <a:bodyPr/>
          <a:lstStyle>
            <a:extLst/>
          </a:lstStyle>
          <a:p>
            <a:fld id="{CDC5AA6C-305D-4FF6-8CB2-E29F71C491E3}" type="slidenum">
              <a:rPr lang="en-US" smtClean="0"/>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smtClean="0"/>
              <a:t>Click icon to add picture</a:t>
            </a:r>
            <a:endParaRPr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smtClean="0"/>
              <a:t>Click icon to add picture</a:t>
            </a:r>
            <a:endParaRPr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smtClean="0"/>
              <a:t>Click icon to add picture</a:t>
            </a:r>
            <a:endParaRPr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smtClean="0"/>
              <a:t>Click to add caption</a:t>
            </a:r>
            <a:endParaRPr kumimoji="0" lang="en-US" dirty="0"/>
          </a:p>
        </p:txBody>
      </p:sp>
      <p:sp>
        <p:nvSpPr>
          <p:cNvPr id="8" name="Rectangle 7"/>
          <p:cNvSpPr>
            <a:spLocks noGrp="1"/>
          </p:cNvSpPr>
          <p:nvPr>
            <p:ph type="dt" sz="half" idx="16"/>
          </p:nvPr>
        </p:nvSpPr>
        <p:spPr/>
        <p:txBody>
          <a:bodyPr/>
          <a:lstStyle>
            <a:extLst/>
          </a:lstStyle>
          <a:p>
            <a:fld id="{A434A128-94BB-49C5-B2FF-C41E872E0DC6}" type="datetimeFigureOut">
              <a:rPr lang="en-US" smtClean="0"/>
              <a:pPr/>
              <a:t>5/10/2011</a:t>
            </a:fld>
            <a:endParaRPr lang="en-US" dirty="0"/>
          </a:p>
        </p:txBody>
      </p:sp>
      <p:sp>
        <p:nvSpPr>
          <p:cNvPr id="9" name="Rectangle 8"/>
          <p:cNvSpPr>
            <a:spLocks noGrp="1"/>
          </p:cNvSpPr>
          <p:nvPr>
            <p:ph type="sldNum" sz="quarter" idx="17"/>
          </p:nvPr>
        </p:nvSpPr>
        <p:spPr/>
        <p:txBody>
          <a:bodyPr/>
          <a:lstStyle>
            <a:extLst/>
          </a:lstStyle>
          <a:p>
            <a:fld id="{CDC5AA6C-305D-4FF6-8CB2-E29F71C491E3}" type="slidenum">
              <a:rPr lang="en-US" smtClean="0"/>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pPr eaLnBrk="1" latinLnBrk="1" hangingPunct="1"/>
            <a:r>
              <a:rPr kumimoji="0" lang="en-US" smtClean="0"/>
              <a:t>Click to edit Master title style</a:t>
            </a:r>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sz="1200">
                <a:solidFill>
                  <a:schemeClr val="tx2"/>
                </a:solidFill>
              </a:defRPr>
            </a:lvl1pPr>
            <a:extLst/>
          </a:lstStyle>
          <a:p>
            <a:fld id="{A434A128-94BB-49C5-B2FF-C41E872E0DC6}" type="datetimeFigureOut">
              <a:rPr lang="en-US" smtClean="0"/>
              <a:pPr/>
              <a:t>5/10/2011</a:t>
            </a:fld>
            <a:endParaRPr lang="en-US" dirty="0"/>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sz="1200">
                <a:solidFill>
                  <a:schemeClr val="tx2"/>
                </a:solidFill>
              </a:defRPr>
            </a:lvl1pPr>
            <a:extLst/>
          </a:lstStyle>
          <a:p>
            <a:endParaRPr lang="en-US" dirty="0"/>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sz="1200">
                <a:solidFill>
                  <a:schemeClr val="tx2"/>
                </a:solidFill>
              </a:defRPr>
            </a:lvl1pPr>
            <a:extLst/>
          </a:lstStyle>
          <a:p>
            <a:fld id="{CDC5AA6C-305D-4FF6-8CB2-E29F71C491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www.crownheights.info/index.php?itemid=17047" TargetMode="External"/><Relationship Id="rId7" Type="http://schemas.openxmlformats.org/officeDocument/2006/relationships/hyperlink" Target="http://www.sslind.com/link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greendiary.com/entry/garbage-trucks-in-new-york-city-save-on-fuel-and-give-a-green-message/" TargetMode="External"/><Relationship Id="rId5" Type="http://schemas.openxmlformats.org/officeDocument/2006/relationships/hyperlink" Target="http://www.epa.gov/visibility/fs_2005_6_15.html." TargetMode="External"/><Relationship Id="rId4" Type="http://schemas.openxmlformats.org/officeDocument/2006/relationships/hyperlink" Target="http://www.qatarisbooming.com/2011/05/05/qatar-aims-at-38-waste-recycle-capacity-by-201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70" y="152400"/>
            <a:ext cx="7781730" cy="2590800"/>
          </a:xfrm>
        </p:spPr>
        <p:txBody>
          <a:bodyPr>
            <a:normAutofit/>
          </a:bodyPr>
          <a:lstStyle/>
          <a:p>
            <a:pPr algn="ctr"/>
            <a:r>
              <a:rPr lang="en-US" dirty="0" smtClean="0">
                <a:effectLst/>
              </a:rPr>
              <a:t>Solid Waste management </a:t>
            </a:r>
            <a:r>
              <a:rPr lang="en-US" dirty="0" smtClean="0">
                <a:effectLst/>
              </a:rPr>
              <a:t>Group</a:t>
            </a:r>
            <a:r>
              <a:rPr lang="en-US" sz="3600" dirty="0" smtClean="0"/>
              <a:t/>
            </a:r>
            <a:br>
              <a:rPr lang="en-US" sz="3600" dirty="0" smtClean="0"/>
            </a:br>
            <a:r>
              <a:rPr lang="en-US" sz="2700" dirty="0" smtClean="0">
                <a:effectLst/>
              </a:rPr>
              <a:t>Proposed CCNY Expansion</a:t>
            </a:r>
            <a:r>
              <a:rPr lang="en-US" sz="3600" dirty="0" smtClean="0"/>
              <a:t/>
            </a:r>
            <a:br>
              <a:rPr lang="en-US" sz="3600" dirty="0" smtClean="0"/>
            </a:br>
            <a:r>
              <a:rPr lang="en-US" dirty="0" smtClean="0"/>
              <a:t/>
            </a:r>
            <a:br>
              <a:rPr lang="en-US" dirty="0" smtClean="0"/>
            </a:br>
            <a:endParaRPr lang="en-US" dirty="0"/>
          </a:p>
        </p:txBody>
      </p:sp>
      <p:sp>
        <p:nvSpPr>
          <p:cNvPr id="3" name="Text Placeholder 2"/>
          <p:cNvSpPr>
            <a:spLocks noGrp="1"/>
          </p:cNvSpPr>
          <p:nvPr>
            <p:ph type="body" sz="quarter" idx="14"/>
          </p:nvPr>
        </p:nvSpPr>
        <p:spPr>
          <a:xfrm>
            <a:off x="752670" y="3810000"/>
            <a:ext cx="7772400" cy="2324100"/>
          </a:xfrm>
        </p:spPr>
        <p:txBody>
          <a:bodyPr>
            <a:noAutofit/>
          </a:bodyPr>
          <a:lstStyle/>
          <a:p>
            <a:pPr algn="ctr"/>
            <a:r>
              <a:rPr lang="en-US" sz="2400" dirty="0" smtClean="0"/>
              <a:t>Jubair Uddin</a:t>
            </a:r>
            <a:br>
              <a:rPr lang="en-US" sz="2400" dirty="0" smtClean="0"/>
            </a:br>
            <a:r>
              <a:rPr lang="en-US" sz="2400" dirty="0" smtClean="0"/>
              <a:t>Sebastian Tinazzi</a:t>
            </a:r>
            <a:br>
              <a:rPr lang="en-US" sz="2400" dirty="0" smtClean="0"/>
            </a:br>
            <a:r>
              <a:rPr lang="en-US" sz="2400" dirty="0" smtClean="0"/>
              <a:t>Benjamin Conable</a:t>
            </a:r>
            <a:br>
              <a:rPr lang="en-US" sz="2400" dirty="0" smtClean="0"/>
            </a:br>
            <a:r>
              <a:rPr lang="en-US" sz="2400" dirty="0" smtClean="0"/>
              <a:t>Ksenia Shikhmacheva</a:t>
            </a:r>
            <a:r>
              <a:rPr lang="en-US" sz="2600" dirty="0" smtClean="0"/>
              <a:t/>
            </a:r>
            <a:br>
              <a:rPr lang="en-US" sz="2600" dirty="0" smtClean="0"/>
            </a:br>
            <a:endParaRPr lang="en-US" sz="2600" dirty="0" smtClean="0"/>
          </a:p>
          <a:p>
            <a:pPr algn="ctr"/>
            <a:r>
              <a:rPr lang="en-US" sz="2400" dirty="0" smtClean="0"/>
              <a:t>CE 372</a:t>
            </a:r>
          </a:p>
          <a:p>
            <a:pPr algn="ctr"/>
            <a:r>
              <a:rPr lang="en-US" sz="2400" dirty="0" smtClean="0"/>
              <a:t>Professor Beth Wittig </a:t>
            </a:r>
            <a:r>
              <a:rPr lang="en-US" sz="2600" dirty="0" smtClean="0"/>
              <a:t/>
            </a:r>
            <a:br>
              <a:rPr lang="en-US" sz="2600" dirty="0" smtClean="0"/>
            </a:br>
            <a:endParaRPr lang="en-US" sz="2600" dirty="0"/>
          </a:p>
        </p:txBody>
      </p:sp>
      <p:pic>
        <p:nvPicPr>
          <p:cNvPr id="30735" name="Picture 15"/>
          <p:cNvPicPr>
            <a:picLocks noGrp="1" noChangeAspect="1" noChangeArrowheads="1"/>
          </p:cNvPicPr>
          <p:nvPr>
            <p:ph type="pic" sz="quarter" idx="15"/>
          </p:nvPr>
        </p:nvPicPr>
        <p:blipFill>
          <a:blip r:embed="rId3" cstate="print">
            <a:lum bright="-30000" contrast="40000"/>
          </a:blip>
          <a:srcRect/>
          <a:stretch>
            <a:fillRect/>
          </a:stretch>
        </p:blipFill>
        <p:spPr bwMode="auto">
          <a:xfrm>
            <a:off x="5334000" y="1600200"/>
            <a:ext cx="2133600" cy="2133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36" name="Picture 16"/>
          <p:cNvPicPr>
            <a:picLocks noGrp="1" noChangeAspect="1" noChangeArrowheads="1"/>
          </p:cNvPicPr>
          <p:nvPr>
            <p:ph type="pic" sz="quarter" idx="11"/>
          </p:nvPr>
        </p:nvPicPr>
        <p:blipFill>
          <a:blip r:embed="rId4" cstate="print">
            <a:lum bright="-30000" contrast="40000"/>
          </a:blip>
          <a:srcRect/>
          <a:stretch>
            <a:fillRect/>
          </a:stretch>
        </p:blipFill>
        <p:spPr bwMode="auto">
          <a:xfrm>
            <a:off x="1676400" y="1600200"/>
            <a:ext cx="2133600" cy="2133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a:xfrm>
            <a:off x="304800" y="1057967"/>
            <a:ext cx="3657600" cy="3742633"/>
          </a:xfrm>
        </p:spPr>
        <p:txBody>
          <a:bodyPr/>
          <a:lstStyle/>
          <a:p>
            <a:pPr algn="l"/>
            <a:r>
              <a:rPr lang="en-US" sz="2400" dirty="0" smtClean="0"/>
              <a:t>Consolidation of Municipal Solid Waste collection reduces impact on MSW infrastructure and improves traffic, noise and air quality.</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4278131006"/>
              </p:ext>
            </p:extLst>
          </p:nvPr>
        </p:nvGraphicFramePr>
        <p:xfrm>
          <a:off x="309923" y="3740727"/>
          <a:ext cx="8453077" cy="2286000"/>
        </p:xfrm>
        <a:graphic>
          <a:graphicData uri="http://schemas.openxmlformats.org/drawingml/2006/table">
            <a:tbl>
              <a:tblPr firstRow="1" firstCol="1" bandRow="1">
                <a:tableStyleId>{5C22544A-7EE6-4342-B048-85BDC9FD1C3A}</a:tableStyleId>
              </a:tblPr>
              <a:tblGrid>
                <a:gridCol w="1904999"/>
                <a:gridCol w="1410913"/>
                <a:gridCol w="1219835"/>
                <a:gridCol w="1135698"/>
                <a:gridCol w="1477010"/>
                <a:gridCol w="1304622"/>
              </a:tblGrid>
              <a:tr h="974645">
                <a:tc>
                  <a:txBody>
                    <a:bodyPr/>
                    <a:lstStyle/>
                    <a:p>
                      <a:pPr marL="0" marR="0" algn="ctr">
                        <a:lnSpc>
                          <a:spcPct val="115000"/>
                        </a:lnSpc>
                        <a:spcBef>
                          <a:spcPts val="0"/>
                        </a:spcBef>
                        <a:spcAft>
                          <a:spcPts val="0"/>
                        </a:spcAft>
                      </a:pPr>
                      <a:r>
                        <a:rPr lang="en-US" sz="2400" dirty="0">
                          <a:effectLst/>
                        </a:rPr>
                        <a:t>CONDITION</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MSWr </a:t>
                      </a:r>
                      <a:endParaRPr lang="en-US" sz="2400" dirty="0" smtClean="0">
                        <a:effectLst/>
                      </a:endParaRPr>
                    </a:p>
                    <a:p>
                      <a:pPr marL="0" marR="0" algn="ctr">
                        <a:lnSpc>
                          <a:spcPct val="115000"/>
                        </a:lnSpc>
                        <a:spcBef>
                          <a:spcPts val="0"/>
                        </a:spcBef>
                        <a:spcAft>
                          <a:spcPts val="0"/>
                        </a:spcAft>
                      </a:pPr>
                      <a:r>
                        <a:rPr lang="en-US" sz="2400" dirty="0" smtClean="0">
                          <a:effectLst/>
                        </a:rPr>
                        <a:t>(tons)</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MSWc </a:t>
                      </a:r>
                      <a:endParaRPr lang="en-US" sz="2400" dirty="0" smtClean="0">
                        <a:effectLst/>
                      </a:endParaRPr>
                    </a:p>
                    <a:p>
                      <a:pPr marL="0" marR="0" algn="ctr">
                        <a:lnSpc>
                          <a:spcPct val="115000"/>
                        </a:lnSpc>
                        <a:spcBef>
                          <a:spcPts val="0"/>
                        </a:spcBef>
                        <a:spcAft>
                          <a:spcPts val="0"/>
                        </a:spcAft>
                      </a:pPr>
                      <a:r>
                        <a:rPr lang="en-US" sz="2400" dirty="0" smtClean="0">
                          <a:effectLst/>
                        </a:rPr>
                        <a:t>(tons)</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smtClean="0">
                          <a:effectLst/>
                        </a:rPr>
                        <a:t>MSWt</a:t>
                      </a:r>
                    </a:p>
                    <a:p>
                      <a:pPr marL="0" marR="0" algn="ctr">
                        <a:lnSpc>
                          <a:spcPct val="115000"/>
                        </a:lnSpc>
                        <a:spcBef>
                          <a:spcPts val="0"/>
                        </a:spcBef>
                        <a:spcAft>
                          <a:spcPts val="0"/>
                        </a:spcAft>
                      </a:pPr>
                      <a:r>
                        <a:rPr lang="en-US" sz="2400" dirty="0" smtClean="0">
                          <a:effectLst/>
                        </a:rPr>
                        <a:t> </a:t>
                      </a:r>
                      <a:r>
                        <a:rPr lang="en-US" sz="2400" dirty="0">
                          <a:effectLst/>
                        </a:rPr>
                        <a:t>(</a:t>
                      </a:r>
                      <a:r>
                        <a:rPr lang="en-US" sz="2400" dirty="0" smtClean="0">
                          <a:effectLst/>
                        </a:rPr>
                        <a:t>tons)</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smtClean="0">
                          <a:effectLst/>
                        </a:rPr>
                        <a:t>TRUCKS</a:t>
                      </a:r>
                    </a:p>
                    <a:p>
                      <a:pPr marL="0" marR="0" algn="ctr">
                        <a:lnSpc>
                          <a:spcPct val="115000"/>
                        </a:lnSpc>
                        <a:spcBef>
                          <a:spcPts val="0"/>
                        </a:spcBef>
                        <a:spcAft>
                          <a:spcPts val="0"/>
                        </a:spcAft>
                      </a:pPr>
                      <a:r>
                        <a:rPr lang="en-US" sz="2400" dirty="0" smtClean="0">
                          <a:effectLst/>
                          <a:latin typeface="Calibri"/>
                          <a:ea typeface="Calibri"/>
                          <a:cs typeface="Times New Roman"/>
                        </a:rPr>
                        <a:t>(week</a:t>
                      </a:r>
                      <a:r>
                        <a:rPr lang="en-US" sz="2400" baseline="30000" dirty="0" smtClean="0">
                          <a:effectLst/>
                          <a:latin typeface="Calibri"/>
                          <a:ea typeface="Calibri"/>
                          <a:cs typeface="Times New Roman"/>
                        </a:rPr>
                        <a:t>-1</a:t>
                      </a:r>
                      <a:r>
                        <a:rPr lang="en-US" sz="2400" dirty="0" smtClean="0">
                          <a:effectLst/>
                          <a:latin typeface="Calibri"/>
                          <a:ea typeface="Calibri"/>
                          <a:cs typeface="Times New Roman"/>
                        </a:rPr>
                        <a:t>)</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smtClean="0">
                          <a:effectLst/>
                        </a:rPr>
                        <a:t>STOPS</a:t>
                      </a:r>
                    </a:p>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smtClean="0">
                          <a:effectLst/>
                          <a:latin typeface="Calibri"/>
                          <a:ea typeface="Calibri"/>
                          <a:cs typeface="Times New Roman"/>
                        </a:rPr>
                        <a:t>(week</a:t>
                      </a:r>
                      <a:r>
                        <a:rPr lang="en-US" sz="2400" baseline="30000" dirty="0" smtClean="0">
                          <a:effectLst/>
                          <a:latin typeface="Calibri"/>
                          <a:ea typeface="Calibri"/>
                          <a:cs typeface="Times New Roman"/>
                        </a:rPr>
                        <a:t>-1</a:t>
                      </a:r>
                      <a:r>
                        <a:rPr lang="en-US" sz="2400" dirty="0" smtClean="0">
                          <a:effectLst/>
                          <a:latin typeface="Calibri"/>
                          <a:ea typeface="Calibri"/>
                          <a:cs typeface="Times New Roman"/>
                        </a:rPr>
                        <a:t>)</a:t>
                      </a:r>
                    </a:p>
                  </a:txBody>
                  <a:tcPr marL="68580" marR="68580" marT="0" marB="0" anchor="ctr"/>
                </a:tc>
              </a:tr>
              <a:tr h="396955">
                <a:tc>
                  <a:txBody>
                    <a:bodyPr/>
                    <a:lstStyle/>
                    <a:p>
                      <a:pPr marL="0" marR="0">
                        <a:lnSpc>
                          <a:spcPct val="115000"/>
                        </a:lnSpc>
                        <a:spcBef>
                          <a:spcPts val="0"/>
                        </a:spcBef>
                        <a:spcAft>
                          <a:spcPts val="0"/>
                        </a:spcAft>
                      </a:pPr>
                      <a:r>
                        <a:rPr lang="en-US" sz="2400" dirty="0">
                          <a:effectLst/>
                        </a:rPr>
                        <a:t>Existing</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85.4</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39</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124.4</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12</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1310</a:t>
                      </a:r>
                      <a:endParaRPr lang="en-US" sz="2400" dirty="0">
                        <a:effectLst/>
                        <a:latin typeface="Calibri"/>
                        <a:ea typeface="Calibri"/>
                        <a:cs typeface="Times New Roman"/>
                      </a:endParaRPr>
                    </a:p>
                  </a:txBody>
                  <a:tcPr marL="68580" marR="68580" marT="0" marB="0" anchor="b"/>
                </a:tc>
              </a:tr>
              <a:tr h="396955">
                <a:tc>
                  <a:txBody>
                    <a:bodyPr/>
                    <a:lstStyle/>
                    <a:p>
                      <a:pPr marL="0" marR="0">
                        <a:lnSpc>
                          <a:spcPct val="115000"/>
                        </a:lnSpc>
                        <a:spcBef>
                          <a:spcPts val="0"/>
                        </a:spcBef>
                        <a:spcAft>
                          <a:spcPts val="0"/>
                        </a:spcAft>
                      </a:pPr>
                      <a:r>
                        <a:rPr lang="en-US" sz="2400" dirty="0">
                          <a:effectLst/>
                        </a:rPr>
                        <a:t>Build</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15</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28.2</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43.2</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5</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30</a:t>
                      </a:r>
                      <a:endParaRPr lang="en-US" sz="2400" dirty="0">
                        <a:effectLst/>
                        <a:latin typeface="Calibri"/>
                        <a:ea typeface="Calibri"/>
                        <a:cs typeface="Times New Roman"/>
                      </a:endParaRPr>
                    </a:p>
                  </a:txBody>
                  <a:tcPr marL="68580" marR="68580" marT="0" marB="0" anchor="b"/>
                </a:tc>
              </a:tr>
              <a:tr h="470107">
                <a:tc>
                  <a:txBody>
                    <a:bodyPr/>
                    <a:lstStyle/>
                    <a:p>
                      <a:pPr marL="0" marR="0">
                        <a:lnSpc>
                          <a:spcPct val="115000"/>
                        </a:lnSpc>
                        <a:spcBef>
                          <a:spcPts val="0"/>
                        </a:spcBef>
                        <a:spcAft>
                          <a:spcPts val="0"/>
                        </a:spcAft>
                      </a:pPr>
                      <a:r>
                        <a:rPr lang="en-US" sz="2400" dirty="0">
                          <a:effectLst/>
                        </a:rPr>
                        <a:t>% Change</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-82.4</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-27.7</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-65.2</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smtClean="0">
                          <a:effectLst/>
                        </a:rPr>
                        <a:t>-58.3</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-97.7</a:t>
                      </a:r>
                      <a:endParaRPr lang="en-US" sz="2400" dirty="0">
                        <a:effectLst/>
                        <a:latin typeface="Calibri"/>
                        <a:ea typeface="Calibri"/>
                        <a:cs typeface="Times New Roman"/>
                      </a:endParaRPr>
                    </a:p>
                  </a:txBody>
                  <a:tcPr marL="68580" marR="68580" marT="0" marB="0" anchor="b"/>
                </a:tc>
              </a:tr>
            </a:tbl>
          </a:graphicData>
        </a:graphic>
      </p:graphicFrame>
      <p:pic>
        <p:nvPicPr>
          <p:cNvPr id="6" name="Picture 2" descr="http://www.crownheights.info/media/mva%201%203300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63" b="-28992"/>
          <a:stretch/>
        </p:blipFill>
        <p:spPr bwMode="auto">
          <a:xfrm>
            <a:off x="4038600" y="1057967"/>
            <a:ext cx="4759076" cy="31727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p:cNvSpPr txBox="1">
            <a:spLocks/>
          </p:cNvSpPr>
          <p:nvPr/>
        </p:nvSpPr>
        <p:spPr>
          <a:xfrm>
            <a:off x="457200" y="228600"/>
            <a:ext cx="8298485" cy="685800"/>
          </a:xfrm>
          <a:prstGeom prst="rect">
            <a:avLst/>
          </a:prstGeom>
        </p:spPr>
        <p:txBody>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US" sz="3000" dirty="0" smtClean="0"/>
              <a:t>MUNICIPAL SOLID WASTE COLLECTION</a:t>
            </a:r>
            <a:endParaRPr lang="en-US" sz="300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p:cNvPicPr>
            <a:picLocks noChangeAspect="1"/>
          </p:cNvPicPr>
          <p:nvPr/>
        </p:nvPicPr>
        <p:blipFill>
          <a:blip r:embed="rId3" cstate="print"/>
          <a:srcRect/>
          <a:stretch>
            <a:fillRect/>
          </a:stretch>
        </p:blipFill>
        <p:spPr bwMode="auto">
          <a:xfrm>
            <a:off x="5029200" y="4589411"/>
            <a:ext cx="1676400" cy="2235200"/>
          </a:xfrm>
          <a:prstGeom prst="rect">
            <a:avLst/>
          </a:prstGeom>
          <a:noFill/>
          <a:ln w="9525">
            <a:noFill/>
            <a:miter lim="800000"/>
            <a:headEnd/>
            <a:tailEnd/>
          </a:ln>
        </p:spPr>
      </p:pic>
      <p:sp>
        <p:nvSpPr>
          <p:cNvPr id="26626" name="W¥ل云玗İαЂÕØÚáÛ丫:Téxt Plàçèhòlðêr 表¥鷗字㌍_W 10"/>
          <p:cNvSpPr>
            <a:spLocks noGrp="1"/>
          </p:cNvSpPr>
          <p:nvPr>
            <p:ph type="body" sz="quarter" idx="4294967295"/>
          </p:nvPr>
        </p:nvSpPr>
        <p:spPr>
          <a:xfrm>
            <a:off x="2819400" y="0"/>
            <a:ext cx="4038600" cy="609600"/>
          </a:xfrm>
        </p:spPr>
        <p:txBody>
          <a:bodyPr/>
          <a:lstStyle/>
          <a:p>
            <a:pPr marL="0" indent="0" algn="ctr" eaLnBrk="1" hangingPunct="1">
              <a:buFontTx/>
              <a:buNone/>
            </a:pPr>
            <a:r>
              <a:rPr lang="en-US" dirty="0" smtClean="0">
                <a:ea typeface="ＭＳ Ｐゴシック" charset="-128"/>
              </a:rPr>
              <a:t> </a:t>
            </a:r>
            <a:r>
              <a:rPr lang="en-US" sz="3000" dirty="0" smtClean="0">
                <a:solidFill>
                  <a:srgbClr val="D4D2D0"/>
                </a:solidFill>
                <a:latin typeface="+mj-lt"/>
                <a:ea typeface="ＭＳ Ｐゴシック" charset="-128"/>
              </a:rPr>
              <a:t>CONCLUSION</a:t>
            </a:r>
          </a:p>
        </p:txBody>
      </p:sp>
      <p:sp>
        <p:nvSpPr>
          <p:cNvPr id="6" name="Rectangle 5"/>
          <p:cNvSpPr/>
          <p:nvPr/>
        </p:nvSpPr>
        <p:spPr>
          <a:xfrm>
            <a:off x="4724400" y="1066800"/>
            <a:ext cx="4419600" cy="230832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fontAlgn="auto">
              <a:spcBef>
                <a:spcPts val="0"/>
              </a:spcBef>
              <a:spcAft>
                <a:spcPts val="0"/>
              </a:spcAft>
              <a:buFont typeface="Wingdings" charset="2"/>
              <a:buChar char="ü"/>
              <a:defRPr/>
            </a:pPr>
            <a:r>
              <a:rPr lang="en-US" sz="2400" dirty="0"/>
              <a:t>Proposed project decreases the amount of SW by 65% </a:t>
            </a:r>
          </a:p>
          <a:p>
            <a:pPr marL="342900" indent="-342900" fontAlgn="auto">
              <a:spcBef>
                <a:spcPts val="0"/>
              </a:spcBef>
              <a:spcAft>
                <a:spcPts val="0"/>
              </a:spcAft>
              <a:buFont typeface="Wingdings" charset="2"/>
              <a:buChar char="ü"/>
              <a:defRPr/>
            </a:pPr>
            <a:r>
              <a:rPr lang="en-US" sz="2400" dirty="0" smtClean="0"/>
              <a:t>Decreases impact on DSMW infrastructure</a:t>
            </a:r>
          </a:p>
          <a:p>
            <a:pPr marL="342900" indent="-342900" fontAlgn="auto">
              <a:spcBef>
                <a:spcPts val="0"/>
              </a:spcBef>
              <a:spcAft>
                <a:spcPts val="0"/>
              </a:spcAft>
              <a:buFont typeface="Wingdings" charset="2"/>
              <a:buChar char="ü"/>
              <a:defRPr/>
            </a:pPr>
            <a:r>
              <a:rPr lang="en-US" sz="2400" dirty="0"/>
              <a:t>R</a:t>
            </a:r>
            <a:r>
              <a:rPr lang="en-US" sz="2400" dirty="0" smtClean="0"/>
              <a:t>ecommend to approve the project</a:t>
            </a:r>
          </a:p>
        </p:txBody>
      </p:sp>
      <p:pic>
        <p:nvPicPr>
          <p:cNvPr id="26628" name="Picture 1" descr="pic1.tiff"/>
          <p:cNvPicPr>
            <a:picLocks noChangeAspect="1"/>
          </p:cNvPicPr>
          <p:nvPr/>
        </p:nvPicPr>
        <p:blipFill>
          <a:blip r:embed="rId4" cstate="print"/>
          <a:srcRect/>
          <a:stretch>
            <a:fillRect/>
          </a:stretch>
        </p:blipFill>
        <p:spPr bwMode="auto">
          <a:xfrm>
            <a:off x="228600" y="602456"/>
            <a:ext cx="4495800" cy="3137694"/>
          </a:xfrm>
          <a:prstGeom prst="rect">
            <a:avLst/>
          </a:prstGeom>
          <a:noFill/>
          <a:ln w="9525">
            <a:noFill/>
            <a:miter lim="800000"/>
            <a:headEnd/>
            <a:tailEnd/>
          </a:ln>
        </p:spPr>
      </p:pic>
      <p:sp>
        <p:nvSpPr>
          <p:cNvPr id="26629" name="TextBox 2"/>
          <p:cNvSpPr txBox="1">
            <a:spLocks noChangeArrowheads="1"/>
          </p:cNvSpPr>
          <p:nvPr/>
        </p:nvSpPr>
        <p:spPr bwMode="auto">
          <a:xfrm>
            <a:off x="1219200" y="2667000"/>
            <a:ext cx="481013" cy="246063"/>
          </a:xfrm>
          <a:prstGeom prst="rect">
            <a:avLst/>
          </a:prstGeom>
          <a:noFill/>
          <a:ln w="9525">
            <a:noFill/>
            <a:miter lim="800000"/>
            <a:headEnd/>
            <a:tailEnd/>
          </a:ln>
        </p:spPr>
        <p:txBody>
          <a:bodyPr wrap="none">
            <a:spAutoFit/>
          </a:bodyPr>
          <a:lstStyle/>
          <a:p>
            <a:r>
              <a:rPr lang="en-US" sz="1000">
                <a:solidFill>
                  <a:schemeClr val="bg1"/>
                </a:solidFill>
              </a:rPr>
              <a:t>T/wk</a:t>
            </a:r>
          </a:p>
        </p:txBody>
      </p:sp>
      <p:sp>
        <p:nvSpPr>
          <p:cNvPr id="26630" name="TextBox 3"/>
          <p:cNvSpPr txBox="1">
            <a:spLocks noChangeArrowheads="1"/>
          </p:cNvSpPr>
          <p:nvPr/>
        </p:nvSpPr>
        <p:spPr bwMode="auto">
          <a:xfrm>
            <a:off x="2590800" y="3124200"/>
            <a:ext cx="481013" cy="246063"/>
          </a:xfrm>
          <a:prstGeom prst="rect">
            <a:avLst/>
          </a:prstGeom>
          <a:noFill/>
          <a:ln w="9525">
            <a:noFill/>
            <a:miter lim="800000"/>
            <a:headEnd/>
            <a:tailEnd/>
          </a:ln>
        </p:spPr>
        <p:txBody>
          <a:bodyPr wrap="none">
            <a:spAutoFit/>
          </a:bodyPr>
          <a:lstStyle/>
          <a:p>
            <a:r>
              <a:rPr lang="en-US" sz="1000" dirty="0">
                <a:solidFill>
                  <a:schemeClr val="bg1"/>
                </a:solidFill>
              </a:rPr>
              <a:t>T/</a:t>
            </a:r>
            <a:r>
              <a:rPr lang="en-US" sz="1000" dirty="0" err="1">
                <a:solidFill>
                  <a:schemeClr val="bg1"/>
                </a:solidFill>
              </a:rPr>
              <a:t>wk</a:t>
            </a:r>
            <a:endParaRPr lang="en-US" sz="1000" dirty="0">
              <a:solidFill>
                <a:schemeClr val="bg1"/>
              </a:solidFill>
            </a:endParaRPr>
          </a:p>
        </p:txBody>
      </p:sp>
      <p:sp>
        <p:nvSpPr>
          <p:cNvPr id="26637" name="Rectangle 1"/>
          <p:cNvSpPr>
            <a:spLocks noChangeArrowheads="1"/>
          </p:cNvSpPr>
          <p:nvPr/>
        </p:nvSpPr>
        <p:spPr bwMode="auto">
          <a:xfrm>
            <a:off x="1143000" y="3810000"/>
            <a:ext cx="2362200" cy="461665"/>
          </a:xfrm>
          <a:prstGeom prst="rect">
            <a:avLst/>
          </a:prstGeom>
          <a:noFill/>
          <a:ln w="9525">
            <a:noFill/>
            <a:miter lim="800000"/>
            <a:headEnd/>
            <a:tailEnd/>
          </a:ln>
        </p:spPr>
        <p:txBody>
          <a:bodyPr wrap="square">
            <a:spAutoFit/>
          </a:bodyPr>
          <a:lstStyle/>
          <a:p>
            <a:pPr algn="ctr"/>
            <a:r>
              <a:rPr lang="en-US" sz="2400" dirty="0"/>
              <a:t>MITIGATION</a:t>
            </a:r>
            <a:r>
              <a:rPr lang="en-US" dirty="0"/>
              <a:t> </a:t>
            </a:r>
          </a:p>
        </p:txBody>
      </p:sp>
      <p:sp>
        <p:nvSpPr>
          <p:cNvPr id="26638" name="Rectangle 2"/>
          <p:cNvSpPr>
            <a:spLocks noChangeArrowheads="1"/>
          </p:cNvSpPr>
          <p:nvPr/>
        </p:nvSpPr>
        <p:spPr bwMode="auto">
          <a:xfrm>
            <a:off x="762000" y="4180344"/>
            <a:ext cx="3886200" cy="2677656"/>
          </a:xfrm>
          <a:prstGeom prst="rect">
            <a:avLst/>
          </a:prstGeom>
          <a:noFill/>
          <a:ln w="9525">
            <a:noFill/>
            <a:miter lim="800000"/>
            <a:headEnd/>
            <a:tailEnd/>
          </a:ln>
        </p:spPr>
        <p:txBody>
          <a:bodyPr wrap="square">
            <a:spAutoFit/>
          </a:bodyPr>
          <a:lstStyle/>
          <a:p>
            <a:pPr>
              <a:buFont typeface="Wingdings" pitchFamily="2" charset="2"/>
              <a:buChar char="q"/>
            </a:pPr>
            <a:r>
              <a:rPr lang="en-US" sz="2400" dirty="0" smtClean="0"/>
              <a:t>Extensive Recycling</a:t>
            </a:r>
          </a:p>
          <a:p>
            <a:pPr>
              <a:buFont typeface="Wingdings" pitchFamily="2" charset="2"/>
              <a:buChar char="q"/>
            </a:pPr>
            <a:r>
              <a:rPr lang="en-US" sz="2400" dirty="0" smtClean="0"/>
              <a:t>Using </a:t>
            </a:r>
            <a:r>
              <a:rPr lang="en-US" sz="2400" dirty="0"/>
              <a:t>Only Air-</a:t>
            </a:r>
            <a:r>
              <a:rPr lang="en-US" sz="2400" dirty="0" smtClean="0"/>
              <a:t>Dryers</a:t>
            </a:r>
            <a:endParaRPr lang="en-US" sz="2400" dirty="0"/>
          </a:p>
          <a:p>
            <a:pPr>
              <a:buFont typeface="Wingdings" pitchFamily="2" charset="2"/>
              <a:buChar char="q"/>
            </a:pPr>
            <a:r>
              <a:rPr lang="en-US" sz="2400" dirty="0" smtClean="0"/>
              <a:t>Water </a:t>
            </a:r>
            <a:r>
              <a:rPr lang="en-US" sz="2400" dirty="0"/>
              <a:t>Coolers On Each Floor</a:t>
            </a:r>
          </a:p>
          <a:p>
            <a:pPr>
              <a:buFont typeface="Wingdings" pitchFamily="2" charset="2"/>
              <a:buChar char="q"/>
            </a:pPr>
            <a:r>
              <a:rPr lang="en-US" sz="2400" dirty="0" smtClean="0"/>
              <a:t>Kitchen Garbage Disposal</a:t>
            </a:r>
          </a:p>
          <a:p>
            <a:pPr>
              <a:buFont typeface="Wingdings" pitchFamily="2" charset="2"/>
              <a:buChar char="q"/>
            </a:pPr>
            <a:r>
              <a:rPr lang="en-US" sz="2400" dirty="0" smtClean="0"/>
              <a:t>On-site Composting  </a:t>
            </a:r>
            <a:endParaRPr lang="en-US" sz="2400" dirty="0"/>
          </a:p>
        </p:txBody>
      </p:sp>
      <p:sp>
        <p:nvSpPr>
          <p:cNvPr id="26639" name="TextBox 9"/>
          <p:cNvSpPr txBox="1">
            <a:spLocks noChangeArrowheads="1"/>
          </p:cNvSpPr>
          <p:nvPr/>
        </p:nvSpPr>
        <p:spPr bwMode="auto">
          <a:xfrm rot="-5400000">
            <a:off x="3985419" y="5691981"/>
            <a:ext cx="1966913" cy="184150"/>
          </a:xfrm>
          <a:prstGeom prst="rect">
            <a:avLst/>
          </a:prstGeom>
          <a:noFill/>
          <a:ln w="9525">
            <a:noFill/>
            <a:miter lim="800000"/>
            <a:headEnd/>
            <a:tailEnd/>
          </a:ln>
        </p:spPr>
        <p:txBody>
          <a:bodyPr wrap="none">
            <a:spAutoFit/>
          </a:bodyPr>
          <a:lstStyle/>
          <a:p>
            <a:r>
              <a:rPr lang="en-US" sz="600" dirty="0"/>
              <a:t>http://www1.ccny.cuny.edu/</a:t>
            </a:r>
            <a:r>
              <a:rPr lang="en-US" sz="600" dirty="0" err="1"/>
              <a:t>facultystaff</a:t>
            </a:r>
            <a:r>
              <a:rPr lang="en-US" sz="600" dirty="0"/>
              <a:t>/</a:t>
            </a:r>
            <a:r>
              <a:rPr lang="en-US" sz="600" dirty="0" err="1"/>
              <a:t>ccnygreen</a:t>
            </a:r>
            <a:r>
              <a:rPr lang="en-US" sz="600" dirty="0"/>
              <a:t>/</a:t>
            </a:r>
          </a:p>
        </p:txBody>
      </p:sp>
      <p:pic>
        <p:nvPicPr>
          <p:cNvPr id="26642" name="Picture 12"/>
          <p:cNvPicPr>
            <a:picLocks noChangeAspect="1"/>
          </p:cNvPicPr>
          <p:nvPr/>
        </p:nvPicPr>
        <p:blipFill>
          <a:blip r:embed="rId5" cstate="print"/>
          <a:srcRect/>
          <a:stretch>
            <a:fillRect/>
          </a:stretch>
        </p:blipFill>
        <p:spPr bwMode="auto">
          <a:xfrm>
            <a:off x="7467600" y="4953000"/>
            <a:ext cx="1524000" cy="1615154"/>
          </a:xfrm>
          <a:prstGeom prst="rect">
            <a:avLst/>
          </a:prstGeom>
          <a:noFill/>
          <a:ln w="9525">
            <a:noFill/>
            <a:miter lim="800000"/>
            <a:headEnd/>
            <a:tailEnd/>
          </a:ln>
        </p:spPr>
      </p:pic>
      <p:sp>
        <p:nvSpPr>
          <p:cNvPr id="26643" name="TextBox 13"/>
          <p:cNvSpPr txBox="1">
            <a:spLocks noChangeArrowheads="1"/>
          </p:cNvSpPr>
          <p:nvPr/>
        </p:nvSpPr>
        <p:spPr bwMode="auto">
          <a:xfrm>
            <a:off x="7224712" y="6553200"/>
            <a:ext cx="1919288" cy="184150"/>
          </a:xfrm>
          <a:prstGeom prst="rect">
            <a:avLst/>
          </a:prstGeom>
          <a:noFill/>
          <a:ln w="9525">
            <a:noFill/>
            <a:miter lim="800000"/>
            <a:headEnd/>
            <a:tailEnd/>
          </a:ln>
        </p:spPr>
        <p:txBody>
          <a:bodyPr wrap="none">
            <a:spAutoFit/>
          </a:bodyPr>
          <a:lstStyle/>
          <a:p>
            <a:r>
              <a:rPr lang="en-US" sz="600" dirty="0"/>
              <a:t>http://</a:t>
            </a:r>
            <a:r>
              <a:rPr lang="en-US" sz="600" dirty="0" err="1"/>
              <a:t>environmentalcrime.com</a:t>
            </a:r>
            <a:r>
              <a:rPr lang="en-US" sz="600" dirty="0"/>
              <a:t>/</a:t>
            </a:r>
            <a:r>
              <a:rPr lang="en-US" sz="600" dirty="0" err="1" smtClean="0"/>
              <a:t>Composting.html</a:t>
            </a:r>
            <a:endParaRPr lang="en-US" sz="600" dirty="0"/>
          </a:p>
        </p:txBody>
      </p:sp>
      <p:graphicFrame>
        <p:nvGraphicFramePr>
          <p:cNvPr id="5" name="Table 4"/>
          <p:cNvGraphicFramePr>
            <a:graphicFrameLocks noGrp="1"/>
          </p:cNvGraphicFramePr>
          <p:nvPr>
            <p:extLst>
              <p:ext uri="{D42A27DB-BD31-4B8C-83A1-F6EECF244321}">
                <p14:modId xmlns:p14="http://schemas.microsoft.com/office/powerpoint/2010/main" val="1995784251"/>
              </p:ext>
            </p:extLst>
          </p:nvPr>
        </p:nvGraphicFramePr>
        <p:xfrm>
          <a:off x="228600" y="609600"/>
          <a:ext cx="4495800" cy="3124200"/>
        </p:xfrm>
        <a:graphic>
          <a:graphicData uri="http://schemas.openxmlformats.org/drawingml/2006/table">
            <a:tbl>
              <a:tblPr/>
              <a:tblGrid>
                <a:gridCol w="4495800"/>
              </a:tblGrid>
              <a:tr h="3124200">
                <a:tc>
                  <a:txBody>
                    <a:bodyPr/>
                    <a:lstStyle/>
                    <a:p>
                      <a:endParaRPr lang="en-US" sz="1800" dirty="0"/>
                    </a:p>
                  </a:txBody>
                  <a:tcPr marL="91435" marR="91435" marT="45710" marB="45710">
                    <a:lnL w="38100" cmpd="sng">
                      <a:solidFill>
                        <a:srgbClr val="660066"/>
                      </a:solidFill>
                      <a:prstDash val="solid"/>
                    </a:lnL>
                    <a:lnR w="38100" cmpd="sng">
                      <a:solidFill>
                        <a:srgbClr val="660066"/>
                      </a:solidFill>
                      <a:prstDash val="solid"/>
                    </a:lnR>
                    <a:lnT w="38100" cmpd="sng">
                      <a:solidFill>
                        <a:srgbClr val="660066"/>
                      </a:solidFill>
                      <a:prstDash val="solid"/>
                    </a:lnT>
                    <a:lnB w="38100" cmpd="sng">
                      <a:solidFill>
                        <a:srgbClr val="660066"/>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79485" cy="6555641"/>
          </a:xfrm>
          <a:prstGeom prst="rect">
            <a:avLst/>
          </a:prstGeom>
          <a:noFill/>
        </p:spPr>
        <p:txBody>
          <a:bodyPr wrap="square" rtlCol="0">
            <a:spAutoFit/>
          </a:bodyPr>
          <a:lstStyle/>
          <a:p>
            <a:r>
              <a:rPr lang="en-US" sz="2400" dirty="0" smtClean="0">
                <a:solidFill>
                  <a:schemeClr val="tx1">
                    <a:lumMod val="85000"/>
                  </a:schemeClr>
                </a:solidFill>
              </a:rPr>
              <a:t>References</a:t>
            </a:r>
            <a:endParaRPr lang="en-US" dirty="0" smtClean="0"/>
          </a:p>
          <a:p>
            <a:pPr marL="285750" indent="-285750">
              <a:buFont typeface="Arial" pitchFamily="34" charset="0"/>
              <a:buChar char="•"/>
            </a:pPr>
            <a:r>
              <a:rPr lang="en-US" dirty="0" smtClean="0"/>
              <a:t>City of New York (2011). “NYC Compost Project.” City of New York, &lt;http://www.nyc.gov/html/nycwasteless/html/compost/compostproj.shtml&gt; (February 25, 2011).</a:t>
            </a:r>
            <a:endParaRPr lang="en-US" dirty="0" smtClean="0">
              <a:solidFill>
                <a:schemeClr val="tx1">
                  <a:lumMod val="85000"/>
                </a:schemeClr>
              </a:solidFill>
            </a:endParaRPr>
          </a:p>
          <a:p>
            <a:pPr marL="285750" indent="-285750">
              <a:buFont typeface="Arial" pitchFamily="34" charset="0"/>
              <a:buChar char="•"/>
            </a:pPr>
            <a:endParaRPr lang="en-US" dirty="0" smtClean="0">
              <a:solidFill>
                <a:schemeClr val="tx1">
                  <a:lumMod val="85000"/>
                </a:schemeClr>
              </a:solidFill>
            </a:endParaRPr>
          </a:p>
          <a:p>
            <a:pPr marL="285750" indent="-285750">
              <a:buFont typeface="Arial" pitchFamily="34" charset="0"/>
              <a:buChar char="•"/>
            </a:pPr>
            <a:r>
              <a:rPr lang="en-US" dirty="0" smtClean="0">
                <a:solidFill>
                  <a:schemeClr val="tx1">
                    <a:lumMod val="85000"/>
                  </a:schemeClr>
                </a:solidFill>
              </a:rPr>
              <a:t>CrownHeights.info (2009). “3 Vehicle Accident on Troy and Empire.” &lt;</a:t>
            </a:r>
            <a:r>
              <a:rPr lang="en-US" dirty="0" smtClean="0">
                <a:hlinkClick r:id="rId3"/>
              </a:rPr>
              <a:t>http</a:t>
            </a:r>
            <a:r>
              <a:rPr lang="en-US" dirty="0">
                <a:hlinkClick r:id="rId3"/>
              </a:rPr>
              <a:t>://</a:t>
            </a:r>
            <a:r>
              <a:rPr lang="en-US" dirty="0" smtClean="0">
                <a:hlinkClick r:id="rId3"/>
              </a:rPr>
              <a:t>www.crownheights.info/index.php?itemid=17047</a:t>
            </a:r>
            <a:r>
              <a:rPr lang="en-US" dirty="0" smtClean="0"/>
              <a:t>&gt;</a:t>
            </a:r>
          </a:p>
          <a:p>
            <a:pPr marL="285750" indent="-285750">
              <a:buFont typeface="Arial" pitchFamily="34" charset="0"/>
              <a:buChar char="•"/>
            </a:pPr>
            <a:endParaRPr lang="en-US" dirty="0" smtClean="0"/>
          </a:p>
          <a:p>
            <a:pPr marL="285750" indent="-285750">
              <a:buFont typeface="Arial" pitchFamily="34" charset="0"/>
              <a:buChar char="•"/>
            </a:pPr>
            <a:r>
              <a:rPr lang="en-US" dirty="0" err="1" smtClean="0"/>
              <a:t>Editor_CM</a:t>
            </a:r>
            <a:r>
              <a:rPr lang="en-US" dirty="0" smtClean="0"/>
              <a:t> (2011) “Qatar aims at 38% waste recycle capacity by 2016.” &lt;</a:t>
            </a:r>
            <a:r>
              <a:rPr lang="en-US" dirty="0" smtClean="0">
                <a:hlinkClick r:id="rId4"/>
              </a:rPr>
              <a:t>http://www.qatarisbooming.com/2011/05/05/qatar-aims-at-38-waste-recycle-capacity-by-2016/</a:t>
            </a:r>
            <a:r>
              <a:rPr lang="en-US" dirty="0" smtClean="0"/>
              <a:t>&gt; (April 15, 2011)</a:t>
            </a:r>
          </a:p>
          <a:p>
            <a:pPr marL="285750" indent="-285750">
              <a:buFont typeface="Arial" pitchFamily="34" charset="0"/>
              <a:buChar char="•"/>
            </a:pPr>
            <a:endParaRPr lang="en-US" dirty="0" smtClean="0"/>
          </a:p>
          <a:p>
            <a:pPr marL="285750" indent="-285750">
              <a:buFont typeface="Arial" pitchFamily="34" charset="0"/>
              <a:buChar char="•"/>
            </a:pPr>
            <a:r>
              <a:rPr lang="en-US" dirty="0" smtClean="0"/>
              <a:t>Environmental Protection Agency (2011). Environmental Protection Agency, &lt;</a:t>
            </a:r>
            <a:r>
              <a:rPr lang="en-US" dirty="0" smtClean="0">
                <a:hlinkClick r:id="rId5"/>
              </a:rPr>
              <a:t>http://www.epa.gov/visibility/fs_2005_6_15.html.</a:t>
            </a:r>
            <a:r>
              <a:rPr lang="en-US" dirty="0" smtClean="0"/>
              <a:t>&gt;</a:t>
            </a:r>
          </a:p>
          <a:p>
            <a:pPr marL="285750" indent="-285750">
              <a:buFont typeface="Arial" pitchFamily="34" charset="0"/>
              <a:buChar char="•"/>
            </a:pPr>
            <a:endParaRPr lang="en-US" dirty="0" smtClean="0"/>
          </a:p>
          <a:p>
            <a:pPr marL="285750" indent="-285750">
              <a:buFont typeface="Arial" pitchFamily="34" charset="0"/>
              <a:buChar char="•"/>
            </a:pPr>
            <a:r>
              <a:rPr lang="en-US" dirty="0" smtClean="0"/>
              <a:t>“Filtered Water Now on Tap in </a:t>
            </a:r>
            <a:r>
              <a:rPr lang="en-US" dirty="0" err="1" smtClean="0"/>
              <a:t>Marshak</a:t>
            </a:r>
            <a:r>
              <a:rPr lang="en-US" dirty="0" smtClean="0"/>
              <a:t>.”the City College of New York, &lt;www1.ccny.cuny.edu/facultystaff/ccnygreen/&gt;</a:t>
            </a:r>
          </a:p>
          <a:p>
            <a:pPr marL="285750" indent="-285750">
              <a:buFont typeface="Arial" pitchFamily="34" charset="0"/>
              <a:buChar char="•"/>
            </a:pPr>
            <a:r>
              <a:rPr lang="en-US" dirty="0" smtClean="0"/>
              <a:t> </a:t>
            </a:r>
          </a:p>
          <a:p>
            <a:pPr marL="285750" indent="-285750">
              <a:buFont typeface="Arial" pitchFamily="34" charset="0"/>
              <a:buChar char="•"/>
            </a:pPr>
            <a:r>
              <a:rPr lang="en-US" dirty="0" err="1" smtClean="0"/>
              <a:t>Justa</a:t>
            </a:r>
            <a:r>
              <a:rPr lang="en-US" dirty="0" smtClean="0"/>
              <a:t>, </a:t>
            </a:r>
            <a:r>
              <a:rPr lang="en-US" dirty="0" err="1" smtClean="0"/>
              <a:t>Aditi</a:t>
            </a:r>
            <a:r>
              <a:rPr lang="en-US" dirty="0" smtClean="0"/>
              <a:t> (2009) “</a:t>
            </a:r>
            <a:r>
              <a:rPr lang="en-US" dirty="0"/>
              <a:t>Garbage trucks in New York city save on fuel and give a green </a:t>
            </a:r>
            <a:r>
              <a:rPr lang="en-US" dirty="0" smtClean="0"/>
              <a:t>message.” </a:t>
            </a:r>
            <a:r>
              <a:rPr lang="en-US" dirty="0" smtClean="0">
                <a:hlinkClick r:id="rId6"/>
              </a:rPr>
              <a:t>http</a:t>
            </a:r>
            <a:r>
              <a:rPr lang="en-US" dirty="0">
                <a:hlinkClick r:id="rId6"/>
              </a:rPr>
              <a:t>://www.greendiary.com/entry/garbage-trucks-in-new-york-city-save-on-fuel-and-give-a-green-message</a:t>
            </a:r>
            <a:r>
              <a:rPr lang="en-US" dirty="0" smtClean="0">
                <a:hlinkClick r:id="rId6"/>
              </a:rPr>
              <a:t>/</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a:t>SSL industries,&lt;</a:t>
            </a:r>
            <a:r>
              <a:rPr lang="en-US" dirty="0">
                <a:hlinkClick r:id="rId7"/>
              </a:rPr>
              <a:t>http://www.sslind.com/links.html</a:t>
            </a:r>
            <a:r>
              <a:rPr lang="en-US" dirty="0"/>
              <a:t>&gt; (April 15, 2011</a:t>
            </a:r>
            <a:r>
              <a:rPr lang="en-US" dirty="0" smtClean="0"/>
              <a:t>)</a:t>
            </a:r>
            <a:endParaRPr lang="en-US" sz="2400" dirty="0">
              <a:solidFill>
                <a:schemeClr val="tx1">
                  <a:lumMod val="85000"/>
                </a:schemeClr>
              </a:solidFill>
            </a:endParaRPr>
          </a:p>
        </p:txBody>
      </p:sp>
    </p:spTree>
    <p:extLst>
      <p:ext uri="{BB962C8B-B14F-4D97-AF65-F5344CB8AC3E}">
        <p14:creationId xmlns:p14="http://schemas.microsoft.com/office/powerpoint/2010/main" val="15032998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p:cNvGraphicFramePr>
            <a:graphicFrameLocks noGrp="1"/>
          </p:cNvGraphicFramePr>
          <p:nvPr>
            <p:ph type="pic" sz="quarter" idx="10"/>
          </p:nvPr>
        </p:nvGraphicFramePr>
        <p:xfrm>
          <a:off x="420930" y="609611"/>
          <a:ext cx="6513269" cy="6228760"/>
        </p:xfrm>
        <a:graphic>
          <a:graphicData uri="http://schemas.openxmlformats.org/drawingml/2006/table">
            <a:tbl>
              <a:tblPr/>
              <a:tblGrid>
                <a:gridCol w="1618866"/>
                <a:gridCol w="510063"/>
                <a:gridCol w="301088"/>
                <a:gridCol w="247469"/>
                <a:gridCol w="301775"/>
                <a:gridCol w="101738"/>
                <a:gridCol w="972007"/>
                <a:gridCol w="101738"/>
                <a:gridCol w="247469"/>
                <a:gridCol w="101738"/>
                <a:gridCol w="101738"/>
                <a:gridCol w="1907580"/>
              </a:tblGrid>
              <a:tr h="113373">
                <a:tc>
                  <a:txBody>
                    <a:bodyPr/>
                    <a:lstStyle/>
                    <a:p>
                      <a:pPr marL="0" marR="0">
                        <a:lnSpc>
                          <a:spcPct val="115000"/>
                        </a:lnSpc>
                        <a:spcBef>
                          <a:spcPts val="0"/>
                        </a:spcBef>
                        <a:spcAft>
                          <a:spcPts val="1000"/>
                        </a:spcAft>
                      </a:pPr>
                      <a:r>
                        <a:rPr lang="en-US" sz="700">
                          <a:latin typeface="Verdana"/>
                          <a:ea typeface="Times New Roman"/>
                          <a:cs typeface="Times New Roman"/>
                        </a:rPr>
                        <a:t>Benjamin Conable</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216820">
                <a:tc>
                  <a:txBody>
                    <a:bodyPr/>
                    <a:lstStyle/>
                    <a:p>
                      <a:pPr marL="0" marR="0">
                        <a:lnSpc>
                          <a:spcPct val="115000"/>
                        </a:lnSpc>
                        <a:spcBef>
                          <a:spcPts val="0"/>
                        </a:spcBef>
                        <a:spcAft>
                          <a:spcPts val="1000"/>
                        </a:spcAft>
                      </a:pPr>
                      <a:r>
                        <a:rPr lang="en-US" sz="700">
                          <a:latin typeface="Verdana"/>
                          <a:ea typeface="Times New Roman"/>
                          <a:cs typeface="Times New Roman"/>
                        </a:rPr>
                        <a:t>USE</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RATE</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 of  BUSINESSES</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EMPLOYEES</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TOTAL MSW</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03447">
                <a:tc>
                  <a:txBody>
                    <a:bodyPr/>
                    <a:lstStyle/>
                    <a:p>
                      <a:pPr marL="0" marR="0">
                        <a:lnSpc>
                          <a:spcPct val="115000"/>
                        </a:lnSpc>
                        <a:spcBef>
                          <a:spcPts val="0"/>
                        </a:spcBef>
                        <a:spcAft>
                          <a:spcPts val="1000"/>
                        </a:spcAft>
                      </a:pPr>
                      <a:r>
                        <a:rPr lang="en-US" sz="700">
                          <a:latin typeface="Verdana"/>
                          <a:ea typeface="Times New Roman"/>
                          <a:cs typeface="Times New Roman"/>
                        </a:rPr>
                        <a:t>Office Building</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13</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3</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35</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455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r>
                        <a:rPr lang="en-US" sz="700">
                          <a:latin typeface="Verdana"/>
                          <a:ea typeface="Times New Roman"/>
                          <a:cs typeface="Times New Roman"/>
                        </a:rPr>
                        <a:t>25 med emp.</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Single Offices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9</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4</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15</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135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Wholesale</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66</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1</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4</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264</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General Retail</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79</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9</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29</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2291</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Restaurants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251</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1</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6</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1506</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Fast Food</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200</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3</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28</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5600</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41614">
                <a:tc>
                  <a:txBody>
                    <a:bodyPr/>
                    <a:lstStyle/>
                    <a:p>
                      <a:pPr marL="0" marR="0">
                        <a:lnSpc>
                          <a:spcPct val="115000"/>
                        </a:lnSpc>
                        <a:spcBef>
                          <a:spcPts val="0"/>
                        </a:spcBef>
                        <a:spcAft>
                          <a:spcPts val="1000"/>
                        </a:spcAft>
                      </a:pPr>
                      <a:r>
                        <a:rPr lang="en-US" sz="700">
                          <a:latin typeface="Verdana"/>
                          <a:ea typeface="Times New Roman"/>
                          <a:cs typeface="Times New Roman"/>
                        </a:rPr>
                        <a:t>Food Stores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284</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6</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66</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18744</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41614">
                <a:tc>
                  <a:txBody>
                    <a:bodyPr/>
                    <a:lstStyle/>
                    <a:p>
                      <a:pPr marL="0" marR="0">
                        <a:lnSpc>
                          <a:spcPct val="115000"/>
                        </a:lnSpc>
                        <a:spcBef>
                          <a:spcPts val="0"/>
                        </a:spcBef>
                        <a:spcAft>
                          <a:spcPts val="1000"/>
                        </a:spcAft>
                      </a:pPr>
                      <a:r>
                        <a:rPr lang="en-US" sz="700">
                          <a:latin typeface="Verdana"/>
                          <a:ea typeface="Times New Roman"/>
                          <a:cs typeface="Times New Roman"/>
                        </a:rPr>
                        <a:t>Total</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27</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28995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JUBAIR UDDIN</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216820">
                <a:tc>
                  <a:txBody>
                    <a:bodyPr/>
                    <a:lstStyle/>
                    <a:p>
                      <a:pPr marL="0" marR="0">
                        <a:lnSpc>
                          <a:spcPct val="115000"/>
                        </a:lnSpc>
                        <a:spcBef>
                          <a:spcPts val="0"/>
                        </a:spcBef>
                        <a:spcAft>
                          <a:spcPts val="1000"/>
                        </a:spcAft>
                      </a:pPr>
                      <a:r>
                        <a:rPr lang="en-US" sz="700">
                          <a:latin typeface="Verdana"/>
                          <a:ea typeface="Times New Roman"/>
                          <a:cs typeface="Times New Roman"/>
                        </a:rPr>
                        <a:t>Business Classification</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Rate</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Total Businesses</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Employees</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Total MSW</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GENERAL REAIL STORE</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79</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15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40</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3160</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RESTURAUNTS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251</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4</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15</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3765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 FAST FOOD</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200</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2</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5</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1000</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FOOD STORE</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284</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7</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19</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5396</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SINGLE OFFICES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9</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4</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12</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108</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03447">
                <a:tc>
                  <a:txBody>
                    <a:bodyPr/>
                    <a:lstStyle/>
                    <a:p>
                      <a:pPr marL="0" marR="0">
                        <a:lnSpc>
                          <a:spcPct val="115000"/>
                        </a:lnSpc>
                        <a:spcBef>
                          <a:spcPts val="0"/>
                        </a:spcBef>
                        <a:spcAft>
                          <a:spcPts val="1000"/>
                        </a:spcAft>
                      </a:pPr>
                      <a:r>
                        <a:rPr lang="en-US" sz="700">
                          <a:latin typeface="Verdana"/>
                          <a:ea typeface="Times New Roman"/>
                          <a:cs typeface="Times New Roman"/>
                        </a:rPr>
                        <a:t>OFFICE BUIDLING</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13</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2</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13</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169</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r>
                        <a:rPr lang="en-US" sz="700">
                          <a:latin typeface="Verdana"/>
                          <a:ea typeface="Times New Roman"/>
                          <a:cs typeface="Times New Roman"/>
                        </a:rPr>
                        <a:t>13 med emp</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41614">
                <a:tc>
                  <a:txBody>
                    <a:bodyPr/>
                    <a:lstStyle/>
                    <a:p>
                      <a:pPr marL="0" marR="0">
                        <a:lnSpc>
                          <a:spcPct val="115000"/>
                        </a:lnSpc>
                        <a:spcBef>
                          <a:spcPts val="0"/>
                        </a:spcBef>
                        <a:spcAft>
                          <a:spcPts val="1000"/>
                        </a:spcAft>
                      </a:pPr>
                      <a:r>
                        <a:rPr lang="en-US" sz="700">
                          <a:latin typeface="Verdana"/>
                          <a:ea typeface="Times New Roman"/>
                          <a:cs typeface="Times New Roman"/>
                        </a:rPr>
                        <a:t>Total</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34</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r>
                        <a:rPr lang="en-US" sz="700">
                          <a:latin typeface="Verdana"/>
                          <a:ea typeface="Times New Roman"/>
                          <a:cs typeface="Times New Roman"/>
                        </a:rPr>
                        <a:t>13598</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Sebastian Tinazzi </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41614">
                <a:tc>
                  <a:txBody>
                    <a:bodyPr/>
                    <a:lstStyle/>
                    <a:p>
                      <a:pPr marL="0" marR="0">
                        <a:lnSpc>
                          <a:spcPct val="115000"/>
                        </a:lnSpc>
                        <a:spcBef>
                          <a:spcPts val="0"/>
                        </a:spcBef>
                        <a:spcAft>
                          <a:spcPts val="1000"/>
                        </a:spcAft>
                      </a:pPr>
                      <a:r>
                        <a:rPr lang="en-US" sz="700">
                          <a:latin typeface="Verdana"/>
                          <a:ea typeface="Times New Roman"/>
                          <a:cs typeface="Times New Roman"/>
                        </a:rPr>
                        <a:t>USE</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RATE</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Total Employee</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Total MSW</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Office Building</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13</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15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195</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r>
                        <a:rPr lang="en-US" sz="700">
                          <a:latin typeface="Verdana"/>
                          <a:ea typeface="Times New Roman"/>
                          <a:cs typeface="Times New Roman"/>
                        </a:rPr>
                        <a:t>19 med emp.</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Single Offices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9</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4</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36</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General Retail</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79</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49</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3871</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Restaurants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251</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26</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6526</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Fast Food</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200</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4</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800</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Food Stores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284</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36</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10224</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Elem. School</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4</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571</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2284</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48</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Verdana"/>
                          <a:ea typeface="Times New Roman"/>
                          <a:cs typeface="Times New Roman"/>
                        </a:rPr>
                        <a:t>23936</a:t>
                      </a:r>
                      <a:endParaRPr lang="en-US" sz="700">
                        <a:latin typeface="Cambri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gridSpan="3">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700">
                        <a:latin typeface="Verdan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Ksenia Shikhmacheva</a:t>
                      </a:r>
                      <a:endParaRPr lang="en-US" sz="700">
                        <a:latin typeface="Cambria"/>
                        <a:ea typeface="Times New Roman"/>
                        <a:cs typeface="Times New Roman"/>
                      </a:endParaRPr>
                    </a:p>
                  </a:txBody>
                  <a:tcPr marL="40854" marR="4085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7">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614">
                <a:tc>
                  <a:txBody>
                    <a:bodyPr/>
                    <a:lstStyle/>
                    <a:p>
                      <a:pPr marL="0" marR="0">
                        <a:lnSpc>
                          <a:spcPct val="115000"/>
                        </a:lnSpc>
                        <a:spcBef>
                          <a:spcPts val="0"/>
                        </a:spcBef>
                        <a:spcAft>
                          <a:spcPts val="1000"/>
                        </a:spcAft>
                      </a:pPr>
                      <a:r>
                        <a:rPr lang="en-US" sz="700">
                          <a:latin typeface="Verdana"/>
                          <a:ea typeface="Times New Roman"/>
                          <a:cs typeface="Times New Roman"/>
                        </a:rPr>
                        <a:t>USE</a:t>
                      </a:r>
                      <a:endParaRPr lang="en-US" sz="700">
                        <a:latin typeface="Cambria"/>
                        <a:ea typeface="Times New Roman"/>
                        <a:cs typeface="Times New Roman"/>
                      </a:endParaRPr>
                    </a:p>
                  </a:txBody>
                  <a:tcPr marL="40854" marR="4085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700">
                          <a:latin typeface="Verdana"/>
                          <a:ea typeface="Times New Roman"/>
                          <a:cs typeface="Times New Roman"/>
                        </a:rPr>
                        <a:t>RATE</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nSpc>
                          <a:spcPct val="115000"/>
                        </a:lnSpc>
                        <a:spcBef>
                          <a:spcPts val="0"/>
                        </a:spcBef>
                        <a:spcAft>
                          <a:spcPts val="1000"/>
                        </a:spcAft>
                      </a:pPr>
                      <a:r>
                        <a:rPr lang="en-US" sz="700">
                          <a:latin typeface="Verdana"/>
                          <a:ea typeface="Times New Roman"/>
                          <a:cs typeface="Times New Roman"/>
                        </a:rPr>
                        <a:t>Total Employee</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r>
                        <a:rPr lang="en-US" sz="700">
                          <a:latin typeface="Verdana"/>
                          <a:ea typeface="Times New Roman"/>
                          <a:cs typeface="Times New Roman"/>
                        </a:rPr>
                        <a:t>Total MSW</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r>
              <a:tr h="637265">
                <a:tc>
                  <a:txBody>
                    <a:bodyPr/>
                    <a:lstStyle/>
                    <a:p>
                      <a:pPr marL="0" marR="0">
                        <a:lnSpc>
                          <a:spcPct val="115000"/>
                        </a:lnSpc>
                        <a:spcBef>
                          <a:spcPts val="0"/>
                        </a:spcBef>
                        <a:spcAft>
                          <a:spcPts val="1000"/>
                        </a:spcAft>
                      </a:pPr>
                      <a:r>
                        <a:rPr lang="en-US" sz="700">
                          <a:latin typeface="Verdana"/>
                          <a:ea typeface="Times New Roman"/>
                          <a:cs typeface="Times New Roman"/>
                        </a:rPr>
                        <a:t>Office Building</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gn="r">
                        <a:lnSpc>
                          <a:spcPct val="115000"/>
                        </a:lnSpc>
                        <a:spcBef>
                          <a:spcPts val="0"/>
                        </a:spcBef>
                        <a:spcAft>
                          <a:spcPts val="1000"/>
                        </a:spcAft>
                      </a:pPr>
                      <a:r>
                        <a:rPr lang="en-US" sz="700">
                          <a:latin typeface="Verdana"/>
                          <a:ea typeface="Times New Roman"/>
                          <a:cs typeface="Times New Roman"/>
                        </a:rPr>
                        <a:t>13</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gn="r">
                        <a:lnSpc>
                          <a:spcPct val="115000"/>
                        </a:lnSpc>
                        <a:spcBef>
                          <a:spcPts val="0"/>
                        </a:spcBef>
                        <a:spcAft>
                          <a:spcPts val="1000"/>
                        </a:spcAft>
                      </a:pPr>
                      <a:r>
                        <a:rPr lang="en-US" sz="700">
                          <a:latin typeface="Verdana"/>
                          <a:ea typeface="Times New Roman"/>
                          <a:cs typeface="Times New Roman"/>
                        </a:rPr>
                        <a:t>45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r">
                        <a:lnSpc>
                          <a:spcPct val="115000"/>
                        </a:lnSpc>
                        <a:spcBef>
                          <a:spcPts val="0"/>
                        </a:spcBef>
                        <a:spcAft>
                          <a:spcPts val="1000"/>
                        </a:spcAft>
                      </a:pPr>
                      <a:r>
                        <a:rPr lang="en-US" sz="700">
                          <a:latin typeface="Verdana"/>
                          <a:ea typeface="Times New Roman"/>
                          <a:cs typeface="Times New Roman"/>
                        </a:rPr>
                        <a:t>585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marL="0" marR="0">
                        <a:lnSpc>
                          <a:spcPct val="115000"/>
                        </a:lnSpc>
                        <a:spcBef>
                          <a:spcPts val="0"/>
                        </a:spcBef>
                        <a:spcAft>
                          <a:spcPts val="1000"/>
                        </a:spcAft>
                      </a:pPr>
                      <a:r>
                        <a:rPr lang="en-US" sz="700">
                          <a:latin typeface="Verdana"/>
                          <a:ea typeface="Times New Roman"/>
                          <a:cs typeface="Times New Roman"/>
                        </a:rPr>
                        <a:t>40 med emp.</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Single Offices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gn="r">
                        <a:lnSpc>
                          <a:spcPct val="115000"/>
                        </a:lnSpc>
                        <a:spcBef>
                          <a:spcPts val="0"/>
                        </a:spcBef>
                        <a:spcAft>
                          <a:spcPts val="1000"/>
                        </a:spcAft>
                      </a:pPr>
                      <a:r>
                        <a:rPr lang="en-US" sz="700">
                          <a:latin typeface="Verdana"/>
                          <a:ea typeface="Times New Roman"/>
                          <a:cs typeface="Times New Roman"/>
                        </a:rPr>
                        <a:t>9</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gn="r">
                        <a:lnSpc>
                          <a:spcPct val="115000"/>
                        </a:lnSpc>
                        <a:spcBef>
                          <a:spcPts val="0"/>
                        </a:spcBef>
                        <a:spcAft>
                          <a:spcPts val="1000"/>
                        </a:spcAft>
                      </a:pPr>
                      <a:r>
                        <a:rPr lang="en-US" sz="700">
                          <a:latin typeface="Verdana"/>
                          <a:ea typeface="Times New Roman"/>
                          <a:cs typeface="Times New Roman"/>
                        </a:rPr>
                        <a:t>11</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r">
                        <a:lnSpc>
                          <a:spcPct val="115000"/>
                        </a:lnSpc>
                        <a:spcBef>
                          <a:spcPts val="0"/>
                        </a:spcBef>
                        <a:spcAft>
                          <a:spcPts val="1000"/>
                        </a:spcAft>
                      </a:pPr>
                      <a:r>
                        <a:rPr lang="en-US" sz="700">
                          <a:latin typeface="Verdana"/>
                          <a:ea typeface="Times New Roman"/>
                          <a:cs typeface="Times New Roman"/>
                        </a:rPr>
                        <a:t>99</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General Retail</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gn="r">
                        <a:lnSpc>
                          <a:spcPct val="115000"/>
                        </a:lnSpc>
                        <a:spcBef>
                          <a:spcPts val="0"/>
                        </a:spcBef>
                        <a:spcAft>
                          <a:spcPts val="1000"/>
                        </a:spcAft>
                      </a:pPr>
                      <a:r>
                        <a:rPr lang="en-US" sz="700">
                          <a:latin typeface="Verdana"/>
                          <a:ea typeface="Times New Roman"/>
                          <a:cs typeface="Times New Roman"/>
                        </a:rPr>
                        <a:t>79</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gn="r">
                        <a:lnSpc>
                          <a:spcPct val="115000"/>
                        </a:lnSpc>
                        <a:spcBef>
                          <a:spcPts val="0"/>
                        </a:spcBef>
                        <a:spcAft>
                          <a:spcPts val="1000"/>
                        </a:spcAft>
                      </a:pPr>
                      <a:r>
                        <a:rPr lang="en-US" sz="700">
                          <a:latin typeface="Verdana"/>
                          <a:ea typeface="Times New Roman"/>
                          <a:cs typeface="Times New Roman"/>
                        </a:rPr>
                        <a:t>23</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r">
                        <a:lnSpc>
                          <a:spcPct val="115000"/>
                        </a:lnSpc>
                        <a:spcBef>
                          <a:spcPts val="0"/>
                        </a:spcBef>
                        <a:spcAft>
                          <a:spcPts val="1000"/>
                        </a:spcAft>
                      </a:pPr>
                      <a:r>
                        <a:rPr lang="en-US" sz="700">
                          <a:latin typeface="Verdana"/>
                          <a:ea typeface="Times New Roman"/>
                          <a:cs typeface="Times New Roman"/>
                        </a:rPr>
                        <a:t>1817</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Restaurants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gn="r">
                        <a:lnSpc>
                          <a:spcPct val="115000"/>
                        </a:lnSpc>
                        <a:spcBef>
                          <a:spcPts val="0"/>
                        </a:spcBef>
                        <a:spcAft>
                          <a:spcPts val="1000"/>
                        </a:spcAft>
                      </a:pPr>
                      <a:r>
                        <a:rPr lang="en-US" sz="700">
                          <a:latin typeface="Verdana"/>
                          <a:ea typeface="Times New Roman"/>
                          <a:cs typeface="Times New Roman"/>
                        </a:rPr>
                        <a:t>251</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gn="r">
                        <a:lnSpc>
                          <a:spcPct val="115000"/>
                        </a:lnSpc>
                        <a:spcBef>
                          <a:spcPts val="0"/>
                        </a:spcBef>
                        <a:spcAft>
                          <a:spcPts val="1000"/>
                        </a:spcAft>
                      </a:pPr>
                      <a:r>
                        <a:rPr lang="en-US" sz="700">
                          <a:latin typeface="Verdana"/>
                          <a:ea typeface="Times New Roman"/>
                          <a:cs typeface="Times New Roman"/>
                        </a:rPr>
                        <a:t>6</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r">
                        <a:lnSpc>
                          <a:spcPct val="115000"/>
                        </a:lnSpc>
                        <a:spcBef>
                          <a:spcPts val="0"/>
                        </a:spcBef>
                        <a:spcAft>
                          <a:spcPts val="1000"/>
                        </a:spcAft>
                      </a:pPr>
                      <a:r>
                        <a:rPr lang="en-US" sz="700">
                          <a:latin typeface="Verdana"/>
                          <a:ea typeface="Times New Roman"/>
                          <a:cs typeface="Times New Roman"/>
                        </a:rPr>
                        <a:t>1506</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Fast Food</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gn="r">
                        <a:lnSpc>
                          <a:spcPct val="115000"/>
                        </a:lnSpc>
                        <a:spcBef>
                          <a:spcPts val="0"/>
                        </a:spcBef>
                        <a:spcAft>
                          <a:spcPts val="1000"/>
                        </a:spcAft>
                      </a:pPr>
                      <a:r>
                        <a:rPr lang="en-US" sz="700">
                          <a:latin typeface="Verdana"/>
                          <a:ea typeface="Times New Roman"/>
                          <a:cs typeface="Times New Roman"/>
                        </a:rPr>
                        <a:t>200</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gn="r">
                        <a:lnSpc>
                          <a:spcPct val="115000"/>
                        </a:lnSpc>
                        <a:spcBef>
                          <a:spcPts val="0"/>
                        </a:spcBef>
                        <a:spcAft>
                          <a:spcPts val="1000"/>
                        </a:spcAft>
                      </a:pPr>
                      <a:r>
                        <a:rPr lang="en-US" sz="700">
                          <a:latin typeface="Verdana"/>
                          <a:ea typeface="Times New Roman"/>
                          <a:cs typeface="Times New Roman"/>
                        </a:rPr>
                        <a:t>6</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r">
                        <a:lnSpc>
                          <a:spcPct val="115000"/>
                        </a:lnSpc>
                        <a:spcBef>
                          <a:spcPts val="0"/>
                        </a:spcBef>
                        <a:spcAft>
                          <a:spcPts val="1000"/>
                        </a:spcAft>
                      </a:pPr>
                      <a:r>
                        <a:rPr lang="en-US" sz="700">
                          <a:latin typeface="Verdana"/>
                          <a:ea typeface="Times New Roman"/>
                          <a:cs typeface="Times New Roman"/>
                        </a:rPr>
                        <a:t>1200</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r>
              <a:tr h="113373">
                <a:tc>
                  <a:txBody>
                    <a:bodyPr/>
                    <a:lstStyle/>
                    <a:p>
                      <a:pPr marL="0" marR="0">
                        <a:lnSpc>
                          <a:spcPct val="115000"/>
                        </a:lnSpc>
                        <a:spcBef>
                          <a:spcPts val="0"/>
                        </a:spcBef>
                        <a:spcAft>
                          <a:spcPts val="1000"/>
                        </a:spcAft>
                      </a:pPr>
                      <a:r>
                        <a:rPr lang="en-US" sz="700">
                          <a:latin typeface="Verdana"/>
                          <a:ea typeface="Times New Roman"/>
                          <a:cs typeface="Times New Roman"/>
                        </a:rPr>
                        <a:t>Food Stores</a:t>
                      </a:r>
                      <a:endParaRPr lang="en-US" sz="700">
                        <a:latin typeface="Cambria"/>
                        <a:ea typeface="Times New Roman"/>
                        <a:cs typeface="Times New Roman"/>
                      </a:endParaRPr>
                    </a:p>
                  </a:txBody>
                  <a:tcPr marL="40854" marR="40854" marT="0" marB="0" anchor="b">
                    <a:lnL>
                      <a:noFill/>
                    </a:lnL>
                    <a:lnR>
                      <a:noFill/>
                    </a:lnR>
                    <a:lnT>
                      <a:noFill/>
                    </a:lnT>
                    <a:lnB>
                      <a:noFill/>
                    </a:lnB>
                  </a:tcPr>
                </a:tc>
                <a:tc>
                  <a:txBody>
                    <a:bodyPr/>
                    <a:lstStyle/>
                    <a:p>
                      <a:pPr marL="0" marR="0" algn="r">
                        <a:lnSpc>
                          <a:spcPct val="115000"/>
                        </a:lnSpc>
                        <a:spcBef>
                          <a:spcPts val="0"/>
                        </a:spcBef>
                        <a:spcAft>
                          <a:spcPts val="1000"/>
                        </a:spcAft>
                      </a:pPr>
                      <a:r>
                        <a:rPr lang="en-US" sz="700">
                          <a:latin typeface="Verdana"/>
                          <a:ea typeface="Times New Roman"/>
                          <a:cs typeface="Times New Roman"/>
                        </a:rPr>
                        <a:t>284</a:t>
                      </a:r>
                      <a:endParaRPr lang="en-US" sz="700">
                        <a:latin typeface="Cambria"/>
                        <a:ea typeface="Times New Roman"/>
                        <a:cs typeface="Times New Roman"/>
                      </a:endParaRPr>
                    </a:p>
                  </a:txBody>
                  <a:tcPr marL="40854" marR="40854" marT="0" marB="0" anchor="b">
                    <a:lnL>
                      <a:noFill/>
                    </a:lnL>
                    <a:lnR>
                      <a:noFill/>
                    </a:lnR>
                    <a:lnT>
                      <a:noFill/>
                    </a:lnT>
                    <a:lnB>
                      <a:noFill/>
                    </a:lnB>
                  </a:tcPr>
                </a:tc>
                <a:tc gridSpan="4">
                  <a:txBody>
                    <a:bodyPr/>
                    <a:lstStyle/>
                    <a:p>
                      <a:pPr marL="0" marR="0" algn="r">
                        <a:lnSpc>
                          <a:spcPct val="115000"/>
                        </a:lnSpc>
                        <a:spcBef>
                          <a:spcPts val="0"/>
                        </a:spcBef>
                        <a:spcAft>
                          <a:spcPts val="1000"/>
                        </a:spcAft>
                      </a:pPr>
                      <a:r>
                        <a:rPr lang="en-US" sz="700">
                          <a:latin typeface="Verdana"/>
                          <a:ea typeface="Times New Roman"/>
                          <a:cs typeface="Times New Roman"/>
                        </a:rPr>
                        <a:t>25</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r">
                        <a:lnSpc>
                          <a:spcPct val="115000"/>
                        </a:lnSpc>
                        <a:spcBef>
                          <a:spcPts val="0"/>
                        </a:spcBef>
                        <a:spcAft>
                          <a:spcPts val="1000"/>
                        </a:spcAft>
                      </a:pPr>
                      <a:r>
                        <a:rPr lang="en-US" sz="700">
                          <a:latin typeface="Verdana"/>
                          <a:ea typeface="Times New Roman"/>
                          <a:cs typeface="Times New Roman"/>
                        </a:rPr>
                        <a:t>7100</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r>
              <a:tr h="113373">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4">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Cambria"/>
                          <a:ea typeface="Times New Roman"/>
                          <a:cs typeface="Times New Roman"/>
                        </a:rPr>
                        <a:t> </a:t>
                      </a:r>
                    </a:p>
                  </a:txBody>
                  <a:tcPr marL="0" marR="0" marT="0" marB="0" anchor="ctr">
                    <a:lnL>
                      <a:noFill/>
                    </a:lnL>
                    <a:lnR>
                      <a:noFill/>
                    </a:lnR>
                    <a:lnT>
                      <a:noFill/>
                    </a:lnT>
                    <a:lnB>
                      <a:noFill/>
                    </a:lnB>
                  </a:tcPr>
                </a:tc>
              </a:tr>
              <a:tr h="113373">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4">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r">
                        <a:lnSpc>
                          <a:spcPct val="115000"/>
                        </a:lnSpc>
                        <a:spcBef>
                          <a:spcPts val="0"/>
                        </a:spcBef>
                        <a:spcAft>
                          <a:spcPts val="1000"/>
                        </a:spcAft>
                      </a:pPr>
                      <a:r>
                        <a:rPr lang="en-US" sz="700">
                          <a:latin typeface="Verdana"/>
                          <a:ea typeface="Times New Roman"/>
                          <a:cs typeface="Times New Roman"/>
                        </a:rPr>
                        <a:t>12307</a:t>
                      </a:r>
                      <a:endParaRPr lang="en-US" sz="700">
                        <a:latin typeface="Cambria"/>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gridSpan="2">
                  <a:txBody>
                    <a:bodyPr/>
                    <a:lstStyle/>
                    <a:p>
                      <a:pPr>
                        <a:lnSpc>
                          <a:spcPct val="115000"/>
                        </a:lnSpc>
                      </a:pPr>
                      <a:endParaRPr lang="en-US" sz="700">
                        <a:latin typeface="Calibri"/>
                        <a:ea typeface="Times New Roman"/>
                        <a:cs typeface="Times New Roman"/>
                      </a:endParaRPr>
                    </a:p>
                  </a:txBody>
                  <a:tcPr marL="40854" marR="40854"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dirty="0">
                          <a:latin typeface="Cambria"/>
                          <a:ea typeface="Times New Roman"/>
                          <a:cs typeface="Times New Roman"/>
                        </a:rPr>
                        <a:t> </a:t>
                      </a:r>
                    </a:p>
                  </a:txBody>
                  <a:tcPr marL="0" marR="0" marT="0" marB="0" anchor="ctr">
                    <a:lnL>
                      <a:noFill/>
                    </a:lnL>
                    <a:lnR>
                      <a:noFill/>
                    </a:lnR>
                    <a:lnT>
                      <a:noFill/>
                    </a:lnT>
                    <a:lnB>
                      <a:noFill/>
                    </a:lnB>
                  </a:tcPr>
                </a:tc>
              </a:tr>
            </a:tbl>
          </a:graphicData>
        </a:graphic>
      </p:graphicFrame>
      <p:sp>
        <p:nvSpPr>
          <p:cNvPr id="61441" name="Rectangle 1"/>
          <p:cNvSpPr>
            <a:spLocks noChangeArrowheads="1"/>
          </p:cNvSpPr>
          <p:nvPr/>
        </p:nvSpPr>
        <p:spPr bwMode="auto">
          <a:xfrm>
            <a:off x="0" y="-49838"/>
            <a:ext cx="7319696" cy="861677"/>
          </a:xfrm>
          <a:prstGeom prst="rect">
            <a:avLst/>
          </a:prstGeom>
          <a:noFill/>
          <a:ln w="9525">
            <a:noFill/>
            <a:miter lim="800000"/>
            <a:headEnd/>
            <a:tailEnd/>
          </a:ln>
          <a:effectLst/>
        </p:spPr>
        <p:txBody>
          <a:bodyPr vert="horz" wrap="none" lIns="0" tIns="30470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mbria" pitchFamily="18" charset="0"/>
              </a:rPr>
              <a:t>         A</a:t>
            </a:r>
            <a:r>
              <a:rPr kumimoji="0" lang="en-US" sz="1800" b="0" i="0" u="none" strike="noStrike" cap="none" normalizeH="0" baseline="0" dirty="0" smtClean="0" bmk="">
                <a:ln>
                  <a:noFill/>
                </a:ln>
                <a:solidFill>
                  <a:schemeClr val="tx1"/>
                </a:solidFill>
                <a:effectLst/>
                <a:latin typeface="Cambria" pitchFamily="18" charset="0"/>
              </a:rPr>
              <a:t>ppendix A: Commercial solid waste generation data, business survey</a:t>
            </a:r>
            <a:endParaRPr kumimoji="0" lang="en-US" sz="1800" b="0" i="0"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z="2800" b="1" cap="small" dirty="0" smtClean="0"/>
              <a:t>Appendix B: Solid Waste Group meeting minutes</a:t>
            </a:r>
            <a:r>
              <a:rPr lang="en-US" b="1" cap="small" dirty="0" smtClean="0"/>
              <a:t/>
            </a:r>
            <a:br>
              <a:rPr lang="en-US" b="1" cap="small" dirty="0" smtClean="0"/>
            </a:br>
            <a:endParaRPr lang="en-US" dirty="0"/>
          </a:p>
        </p:txBody>
      </p:sp>
      <p:sp>
        <p:nvSpPr>
          <p:cNvPr id="13" name="Content Placeholder 12"/>
          <p:cNvSpPr>
            <a:spLocks noGrp="1"/>
          </p:cNvSpPr>
          <p:nvPr>
            <p:ph idx="1"/>
          </p:nvPr>
        </p:nvSpPr>
        <p:spPr>
          <a:xfrm>
            <a:off x="457200" y="990600"/>
            <a:ext cx="8229600" cy="5135563"/>
          </a:xfrm>
        </p:spPr>
        <p:txBody>
          <a:bodyPr>
            <a:normAutofit fontScale="25000" lnSpcReduction="20000"/>
          </a:bodyPr>
          <a:lstStyle/>
          <a:p>
            <a:pPr>
              <a:buNone/>
            </a:pPr>
            <a:endParaRPr lang="en-US" sz="4000" dirty="0" smtClean="0"/>
          </a:p>
          <a:p>
            <a:r>
              <a:rPr lang="en-US" sz="5600" dirty="0" smtClean="0">
                <a:latin typeface="Times New Roman" pitchFamily="18" charset="0"/>
                <a:cs typeface="Times New Roman" pitchFamily="18" charset="0"/>
              </a:rPr>
              <a:t>First Meeting on 02/09/2011 </a:t>
            </a:r>
          </a:p>
          <a:p>
            <a:r>
              <a:rPr lang="en-US" sz="5600" dirty="0" smtClean="0">
                <a:latin typeface="Times New Roman" pitchFamily="18" charset="0"/>
                <a:cs typeface="Times New Roman" pitchFamily="18" charset="0"/>
              </a:rPr>
              <a:t>8.30 AM - 9.15AM</a:t>
            </a:r>
          </a:p>
          <a:p>
            <a:r>
              <a:rPr lang="en-US" sz="5600" dirty="0" smtClean="0">
                <a:latin typeface="Times New Roman" pitchFamily="18" charset="0"/>
                <a:cs typeface="Times New Roman" pitchFamily="18" charset="0"/>
              </a:rPr>
              <a:t>The meeting was called by Sebastian to meet on Wednesday, February 9</a:t>
            </a:r>
            <a:r>
              <a:rPr lang="en-US" sz="5600" baseline="30000" dirty="0" smtClean="0">
                <a:latin typeface="Times New Roman" pitchFamily="18" charset="0"/>
                <a:cs typeface="Times New Roman" pitchFamily="18" charset="0"/>
              </a:rPr>
              <a:t>th</a:t>
            </a:r>
            <a:r>
              <a:rPr lang="en-US" sz="5600" dirty="0" smtClean="0">
                <a:latin typeface="Times New Roman" pitchFamily="18" charset="0"/>
                <a:cs typeface="Times New Roman" pitchFamily="18" charset="0"/>
              </a:rPr>
              <a:t>, 2011 at 8.30 AM in the classroom. The following persons were present on the meeting: Sebastian </a:t>
            </a:r>
            <a:r>
              <a:rPr lang="en-US" sz="5600" dirty="0" err="1" smtClean="0">
                <a:latin typeface="Times New Roman" pitchFamily="18" charset="0"/>
                <a:cs typeface="Times New Roman" pitchFamily="18" charset="0"/>
              </a:rPr>
              <a:t>Tinazzi</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Ksenia</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Shikhmacheva</a:t>
            </a:r>
            <a:r>
              <a:rPr lang="en-US" sz="5600" dirty="0" smtClean="0">
                <a:latin typeface="Times New Roman" pitchFamily="18" charset="0"/>
                <a:cs typeface="Times New Roman" pitchFamily="18" charset="0"/>
              </a:rPr>
              <a:t> and Benjamin </a:t>
            </a:r>
            <a:r>
              <a:rPr lang="en-US" sz="5600" dirty="0" err="1" smtClean="0">
                <a:latin typeface="Times New Roman" pitchFamily="18" charset="0"/>
                <a:cs typeface="Times New Roman" pitchFamily="18" charset="0"/>
              </a:rPr>
              <a:t>Conable</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Jubair</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Uddin</a:t>
            </a:r>
            <a:r>
              <a:rPr lang="en-US" sz="5600" dirty="0" smtClean="0">
                <a:latin typeface="Times New Roman" pitchFamily="18" charset="0"/>
                <a:cs typeface="Times New Roman" pitchFamily="18" charset="0"/>
              </a:rPr>
              <a:t> was absent. The meeting lasted 45 minutes. Minutes were taken and submitted by </a:t>
            </a:r>
            <a:r>
              <a:rPr lang="en-US" sz="5600" dirty="0" err="1" smtClean="0">
                <a:latin typeface="Times New Roman" pitchFamily="18" charset="0"/>
                <a:cs typeface="Times New Roman" pitchFamily="18" charset="0"/>
              </a:rPr>
              <a:t>Ksenia</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Shikhmacheva</a:t>
            </a:r>
            <a:r>
              <a:rPr lang="en-US" sz="5600" dirty="0" smtClean="0">
                <a:latin typeface="Times New Roman" pitchFamily="18" charset="0"/>
                <a:cs typeface="Times New Roman" pitchFamily="18" charset="0"/>
              </a:rPr>
              <a:t>. </a:t>
            </a:r>
          </a:p>
          <a:p>
            <a:pPr lvl="0"/>
            <a:r>
              <a:rPr lang="en-US" sz="5600" dirty="0" smtClean="0">
                <a:latin typeface="Times New Roman" pitchFamily="18" charset="0"/>
                <a:cs typeface="Times New Roman" pitchFamily="18" charset="0"/>
              </a:rPr>
              <a:t>At the beginning of the meeting, the roles were defined as </a:t>
            </a:r>
          </a:p>
          <a:p>
            <a:r>
              <a:rPr lang="en-US" sz="5600" dirty="0" smtClean="0">
                <a:latin typeface="Times New Roman" pitchFamily="18" charset="0"/>
                <a:cs typeface="Times New Roman" pitchFamily="18" charset="0"/>
              </a:rPr>
              <a:t>Sebastian </a:t>
            </a:r>
            <a:r>
              <a:rPr lang="en-US" sz="5600" dirty="0" err="1" smtClean="0">
                <a:latin typeface="Times New Roman" pitchFamily="18" charset="0"/>
                <a:cs typeface="Times New Roman" pitchFamily="18" charset="0"/>
              </a:rPr>
              <a:t>Tinazzi</a:t>
            </a:r>
            <a:r>
              <a:rPr lang="en-US" sz="5600" dirty="0" smtClean="0">
                <a:latin typeface="Times New Roman" pitchFamily="18" charset="0"/>
                <a:cs typeface="Times New Roman" pitchFamily="18" charset="0"/>
              </a:rPr>
              <a:t> – Project Manager;</a:t>
            </a:r>
          </a:p>
          <a:p>
            <a:r>
              <a:rPr lang="en-US" sz="5600" dirty="0" smtClean="0">
                <a:latin typeface="Times New Roman" pitchFamily="18" charset="0"/>
                <a:cs typeface="Times New Roman" pitchFamily="18" charset="0"/>
              </a:rPr>
              <a:t>Benjamin </a:t>
            </a:r>
            <a:r>
              <a:rPr lang="en-US" sz="5600" dirty="0" err="1" smtClean="0">
                <a:latin typeface="Times New Roman" pitchFamily="18" charset="0"/>
                <a:cs typeface="Times New Roman" pitchFamily="18" charset="0"/>
              </a:rPr>
              <a:t>Conable</a:t>
            </a:r>
            <a:r>
              <a:rPr lang="en-US" sz="5600" dirty="0" smtClean="0">
                <a:latin typeface="Times New Roman" pitchFamily="18" charset="0"/>
                <a:cs typeface="Times New Roman" pitchFamily="18" charset="0"/>
              </a:rPr>
              <a:t>  – Time Keeper;</a:t>
            </a:r>
          </a:p>
          <a:p>
            <a:r>
              <a:rPr lang="en-US" sz="5600" dirty="0" err="1" smtClean="0">
                <a:latin typeface="Times New Roman" pitchFamily="18" charset="0"/>
                <a:cs typeface="Times New Roman" pitchFamily="18" charset="0"/>
              </a:rPr>
              <a:t>Ksenia</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Shikhmacheva</a:t>
            </a:r>
            <a:r>
              <a:rPr lang="en-US" sz="5600" dirty="0" smtClean="0">
                <a:latin typeface="Times New Roman" pitchFamily="18" charset="0"/>
                <a:cs typeface="Times New Roman" pitchFamily="18" charset="0"/>
              </a:rPr>
              <a:t> – Note Taker. </a:t>
            </a:r>
          </a:p>
          <a:p>
            <a:pPr lvl="0"/>
            <a:r>
              <a:rPr lang="en-US" sz="5600" dirty="0" smtClean="0">
                <a:latin typeface="Times New Roman" pitchFamily="18" charset="0"/>
                <a:cs typeface="Times New Roman" pitchFamily="18" charset="0"/>
              </a:rPr>
              <a:t>Exchange of personal information</a:t>
            </a:r>
          </a:p>
          <a:p>
            <a:r>
              <a:rPr lang="en-US" sz="5600" dirty="0" smtClean="0">
                <a:latin typeface="Times New Roman" pitchFamily="18" charset="0"/>
                <a:cs typeface="Times New Roman" pitchFamily="18" charset="0"/>
              </a:rPr>
              <a:t>Sebastian </a:t>
            </a:r>
            <a:r>
              <a:rPr lang="en-US" sz="5600" dirty="0" err="1" smtClean="0">
                <a:latin typeface="Times New Roman" pitchFamily="18" charset="0"/>
                <a:cs typeface="Times New Roman" pitchFamily="18" charset="0"/>
              </a:rPr>
              <a:t>Tinazzi</a:t>
            </a:r>
            <a:r>
              <a:rPr lang="en-US" sz="5600" dirty="0" smtClean="0">
                <a:latin typeface="Times New Roman" pitchFamily="18" charset="0"/>
                <a:cs typeface="Times New Roman" pitchFamily="18" charset="0"/>
              </a:rPr>
              <a:t> (718)877-4630		satf10@hotmail.com</a:t>
            </a:r>
          </a:p>
          <a:p>
            <a:r>
              <a:rPr lang="en-US" sz="5600" dirty="0" smtClean="0">
                <a:latin typeface="Times New Roman" pitchFamily="18" charset="0"/>
                <a:cs typeface="Times New Roman" pitchFamily="18" charset="0"/>
              </a:rPr>
              <a:t>Benjamin </a:t>
            </a:r>
            <a:r>
              <a:rPr lang="en-US" sz="5600" dirty="0" err="1" smtClean="0">
                <a:latin typeface="Times New Roman" pitchFamily="18" charset="0"/>
                <a:cs typeface="Times New Roman" pitchFamily="18" charset="0"/>
              </a:rPr>
              <a:t>Conable</a:t>
            </a:r>
            <a:r>
              <a:rPr lang="en-US" sz="5600" dirty="0" smtClean="0">
                <a:latin typeface="Times New Roman" pitchFamily="18" charset="0"/>
                <a:cs typeface="Times New Roman" pitchFamily="18" charset="0"/>
              </a:rPr>
              <a:t> (917)449-0415	benconable@mindspring.com</a:t>
            </a:r>
          </a:p>
          <a:p>
            <a:r>
              <a:rPr lang="en-US" sz="5600" dirty="0" err="1" smtClean="0">
                <a:latin typeface="Times New Roman" pitchFamily="18" charset="0"/>
                <a:cs typeface="Times New Roman" pitchFamily="18" charset="0"/>
              </a:rPr>
              <a:t>Ksenia</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Shikhamcheva</a:t>
            </a:r>
            <a:r>
              <a:rPr lang="en-US" sz="5600" dirty="0" smtClean="0">
                <a:latin typeface="Times New Roman" pitchFamily="18" charset="0"/>
                <a:cs typeface="Times New Roman" pitchFamily="18" charset="0"/>
              </a:rPr>
              <a:t> (646)334-3399	ks.shik@gmail.com</a:t>
            </a:r>
          </a:p>
          <a:p>
            <a:pPr lvl="0"/>
            <a:r>
              <a:rPr lang="en-US" sz="5600" dirty="0" err="1" smtClean="0">
                <a:latin typeface="Times New Roman" pitchFamily="18" charset="0"/>
                <a:cs typeface="Times New Roman" pitchFamily="18" charset="0"/>
              </a:rPr>
              <a:t>Rewiew</a:t>
            </a:r>
            <a:r>
              <a:rPr lang="en-US" sz="5600" dirty="0" smtClean="0">
                <a:latin typeface="Times New Roman" pitchFamily="18" charset="0"/>
                <a:cs typeface="Times New Roman" pitchFamily="18" charset="0"/>
              </a:rPr>
              <a:t> IW1</a:t>
            </a:r>
          </a:p>
          <a:p>
            <a:r>
              <a:rPr lang="en-US" sz="5600" dirty="0" smtClean="0">
                <a:latin typeface="Times New Roman" pitchFamily="18" charset="0"/>
                <a:cs typeface="Times New Roman" pitchFamily="18" charset="0"/>
              </a:rPr>
              <a:t>Reading printed individual works. Sebastian expressed the difficulty of writing the first assignment. Ben gave him a feedback, pointing on concentrating on the specific topic. Giving feedback to Ben’s and </a:t>
            </a:r>
            <a:r>
              <a:rPr lang="en-US" sz="5600" dirty="0" err="1" smtClean="0">
                <a:latin typeface="Times New Roman" pitchFamily="18" charset="0"/>
                <a:cs typeface="Times New Roman" pitchFamily="18" charset="0"/>
              </a:rPr>
              <a:t>Ksenia’s</a:t>
            </a:r>
            <a:r>
              <a:rPr lang="en-US" sz="5600" dirty="0" smtClean="0">
                <a:latin typeface="Times New Roman" pitchFamily="18" charset="0"/>
                <a:cs typeface="Times New Roman" pitchFamily="18" charset="0"/>
              </a:rPr>
              <a:t> papers. Discussing </a:t>
            </a:r>
            <a:r>
              <a:rPr lang="en-US" sz="5600" dirty="0" err="1" smtClean="0">
                <a:latin typeface="Times New Roman" pitchFamily="18" charset="0"/>
                <a:cs typeface="Times New Roman" pitchFamily="18" charset="0"/>
              </a:rPr>
              <a:t>Jubair’s</a:t>
            </a:r>
            <a:r>
              <a:rPr lang="en-US" sz="5600" dirty="0" smtClean="0">
                <a:latin typeface="Times New Roman" pitchFamily="18" charset="0"/>
                <a:cs typeface="Times New Roman" pitchFamily="18" charset="0"/>
              </a:rPr>
              <a:t> work.</a:t>
            </a:r>
          </a:p>
          <a:p>
            <a:r>
              <a:rPr lang="en-US" sz="5600" dirty="0" smtClean="0">
                <a:latin typeface="Times New Roman" pitchFamily="18" charset="0"/>
                <a:cs typeface="Times New Roman" pitchFamily="18" charset="0"/>
                <a:sym typeface="Symbol"/>
              </a:rPr>
              <a:t></a:t>
            </a:r>
            <a:r>
              <a:rPr lang="en-US" sz="5600" dirty="0" smtClean="0">
                <a:latin typeface="Times New Roman" pitchFamily="18" charset="0"/>
                <a:cs typeface="Times New Roman" pitchFamily="18" charset="0"/>
              </a:rPr>
              <a:t>	Discussion</a:t>
            </a:r>
          </a:p>
          <a:p>
            <a:pPr lvl="0"/>
            <a:r>
              <a:rPr lang="en-US" sz="5600" dirty="0" smtClean="0">
                <a:latin typeface="Times New Roman" pitchFamily="18" charset="0"/>
                <a:cs typeface="Times New Roman" pitchFamily="18" charset="0"/>
              </a:rPr>
              <a:t>Defying the object of the project in more specific terms. </a:t>
            </a:r>
          </a:p>
          <a:p>
            <a:pPr lvl="0"/>
            <a:r>
              <a:rPr lang="en-US" sz="5600" dirty="0" smtClean="0">
                <a:latin typeface="Times New Roman" pitchFamily="18" charset="0"/>
                <a:cs typeface="Times New Roman" pitchFamily="18" charset="0"/>
              </a:rPr>
              <a:t>Deciding to work on the project in “real time” - writing the parts of it during the semester, not leaving to the end.</a:t>
            </a:r>
          </a:p>
          <a:p>
            <a:pPr lvl="0"/>
            <a:r>
              <a:rPr lang="en-US" sz="5600" dirty="0" smtClean="0">
                <a:latin typeface="Times New Roman" pitchFamily="18" charset="0"/>
                <a:cs typeface="Times New Roman" pitchFamily="18" charset="0"/>
              </a:rPr>
              <a:t>Ben formulated “special waste” issue</a:t>
            </a:r>
          </a:p>
          <a:p>
            <a:pPr lvl="0"/>
            <a:r>
              <a:rPr lang="en-US" sz="5600" dirty="0" smtClean="0">
                <a:latin typeface="Times New Roman" pitchFamily="18" charset="0"/>
                <a:cs typeface="Times New Roman" pitchFamily="18" charset="0"/>
              </a:rPr>
              <a:t>Sebastian proposed some improvements to reduce solid waste which should be in the paper (for example, more hand dryers in the bathrooms).</a:t>
            </a:r>
          </a:p>
          <a:p>
            <a:pPr lvl="0"/>
            <a:r>
              <a:rPr lang="en-US" sz="5600" dirty="0" smtClean="0">
                <a:latin typeface="Times New Roman" pitchFamily="18" charset="0"/>
                <a:cs typeface="Times New Roman" pitchFamily="18" charset="0"/>
              </a:rPr>
              <a:t>Ben discussed the food waste from private vendors.</a:t>
            </a:r>
          </a:p>
          <a:p>
            <a:pPr lvl="0"/>
            <a:r>
              <a:rPr lang="en-US" sz="5600" dirty="0" err="1" smtClean="0">
                <a:latin typeface="Times New Roman" pitchFamily="18" charset="0"/>
                <a:cs typeface="Times New Roman" pitchFamily="18" charset="0"/>
              </a:rPr>
              <a:t>Ksenia</a:t>
            </a:r>
            <a:r>
              <a:rPr lang="en-US" sz="5600" dirty="0" smtClean="0">
                <a:latin typeface="Times New Roman" pitchFamily="18" charset="0"/>
                <a:cs typeface="Times New Roman" pitchFamily="18" charset="0"/>
              </a:rPr>
              <a:t> suggested proposing a composting area in the project.</a:t>
            </a:r>
          </a:p>
          <a:p>
            <a:pPr lvl="0"/>
            <a:r>
              <a:rPr lang="en-US" sz="5600" dirty="0" smtClean="0">
                <a:latin typeface="Times New Roman" pitchFamily="18" charset="0"/>
                <a:cs typeface="Times New Roman" pitchFamily="18" charset="0"/>
              </a:rPr>
              <a:t>Ben considered solid waste management for Towers.</a:t>
            </a:r>
          </a:p>
          <a:p>
            <a:r>
              <a:rPr lang="en-US" sz="4000" dirty="0" smtClean="0">
                <a:latin typeface="Times New Roman" pitchFamily="18" charset="0"/>
                <a:cs typeface="Times New Roman" pitchFamily="18" charset="0"/>
              </a:rPr>
              <a:t> </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lnSpcReduction="10000"/>
          </a:bodyPr>
          <a:lstStyle/>
          <a:p>
            <a:r>
              <a:rPr lang="en-US" dirty="0" smtClean="0">
                <a:latin typeface="Times New Roman" pitchFamily="18" charset="0"/>
                <a:cs typeface="Times New Roman" pitchFamily="18" charset="0"/>
              </a:rPr>
              <a:t>Agenda for the second meeting</a:t>
            </a:r>
          </a:p>
          <a:p>
            <a:r>
              <a:rPr lang="en-US" dirty="0" smtClean="0">
                <a:latin typeface="Times New Roman" pitchFamily="18" charset="0"/>
                <a:cs typeface="Times New Roman" pitchFamily="18" charset="0"/>
              </a:rPr>
              <a:t>It was decided the second meeting will take place on Wednesday, February 16</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2011 at 8.30AM. All members will be reminded personally and via email.</a:t>
            </a:r>
          </a:p>
          <a:p>
            <a:pPr lvl="0"/>
            <a:r>
              <a:rPr lang="en-US" dirty="0" smtClean="0">
                <a:latin typeface="Times New Roman" pitchFamily="18" charset="0"/>
                <a:cs typeface="Times New Roman" pitchFamily="18" charset="0"/>
              </a:rPr>
              <a:t>Review comments for IW2 of each group member.</a:t>
            </a:r>
          </a:p>
          <a:p>
            <a:pPr lvl="0"/>
            <a:r>
              <a:rPr lang="en-US" dirty="0" smtClean="0">
                <a:latin typeface="Times New Roman" pitchFamily="18" charset="0"/>
                <a:cs typeface="Times New Roman" pitchFamily="18" charset="0"/>
              </a:rPr>
              <a:t>Discussing final version for Objective and Introduction parts.</a:t>
            </a:r>
          </a:p>
          <a:p>
            <a:pPr lvl="0"/>
            <a:r>
              <a:rPr lang="en-US" dirty="0" smtClean="0">
                <a:latin typeface="Times New Roman" pitchFamily="18" charset="0"/>
                <a:cs typeface="Times New Roman" pitchFamily="18" charset="0"/>
              </a:rPr>
              <a:t>Discussing the ways of proceeding experiments relative to the project (what is important, which data can be collected, how to analyze it). </a:t>
            </a:r>
          </a:p>
          <a:p>
            <a:pPr lvl="0"/>
            <a:r>
              <a:rPr lang="en-US" dirty="0" smtClean="0">
                <a:latin typeface="Times New Roman" pitchFamily="18" charset="0"/>
                <a:cs typeface="Times New Roman" pitchFamily="18" charset="0"/>
              </a:rPr>
              <a:t>Preparing questions to ask Professor Wittig in class. </a:t>
            </a:r>
          </a:p>
          <a:p>
            <a:r>
              <a:rPr lang="en-US" dirty="0" smtClean="0">
                <a:latin typeface="Times New Roman" pitchFamily="18" charset="0"/>
                <a:cs typeface="Times New Roman" pitchFamily="18" charset="0"/>
              </a:rPr>
              <a:t>At the next meeting, the roles will be assigned as following:</a:t>
            </a:r>
          </a:p>
          <a:p>
            <a:r>
              <a:rPr lang="en-US" dirty="0" smtClean="0">
                <a:latin typeface="Times New Roman" pitchFamily="18" charset="0"/>
                <a:cs typeface="Times New Roman" pitchFamily="18" charset="0"/>
              </a:rPr>
              <a:t>Benjamin </a:t>
            </a:r>
            <a:r>
              <a:rPr lang="en-US" dirty="0" err="1" smtClean="0">
                <a:latin typeface="Times New Roman" pitchFamily="18" charset="0"/>
                <a:cs typeface="Times New Roman" pitchFamily="18" charset="0"/>
              </a:rPr>
              <a:t>Conable</a:t>
            </a:r>
            <a:r>
              <a:rPr lang="en-US" dirty="0" smtClean="0">
                <a:latin typeface="Times New Roman" pitchFamily="18" charset="0"/>
                <a:cs typeface="Times New Roman" pitchFamily="18" charset="0"/>
              </a:rPr>
              <a:t> – Facilitator;</a:t>
            </a:r>
          </a:p>
          <a:p>
            <a:r>
              <a:rPr lang="en-US" dirty="0" smtClean="0">
                <a:latin typeface="Times New Roman" pitchFamily="18" charset="0"/>
                <a:cs typeface="Times New Roman" pitchFamily="18" charset="0"/>
              </a:rPr>
              <a:t>Sebastian </a:t>
            </a:r>
            <a:r>
              <a:rPr lang="en-US" dirty="0" err="1" smtClean="0">
                <a:latin typeface="Times New Roman" pitchFamily="18" charset="0"/>
                <a:cs typeface="Times New Roman" pitchFamily="18" charset="0"/>
              </a:rPr>
              <a:t>Tinazzi</a:t>
            </a:r>
            <a:r>
              <a:rPr lang="en-US" dirty="0" smtClean="0">
                <a:latin typeface="Times New Roman" pitchFamily="18" charset="0"/>
                <a:cs typeface="Times New Roman" pitchFamily="18" charset="0"/>
              </a:rPr>
              <a:t> – Note taker;</a:t>
            </a:r>
          </a:p>
          <a:p>
            <a:r>
              <a:rPr lang="en-US" dirty="0" err="1" smtClean="0">
                <a:latin typeface="Times New Roman" pitchFamily="18" charset="0"/>
                <a:cs typeface="Times New Roman" pitchFamily="18" charset="0"/>
              </a:rPr>
              <a:t>Ksenia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Shikhmacheva</a:t>
            </a:r>
            <a:r>
              <a:rPr lang="en-US" dirty="0" smtClean="0">
                <a:latin typeface="Times New Roman" pitchFamily="18" charset="0"/>
                <a:cs typeface="Times New Roman" pitchFamily="18" charset="0"/>
              </a:rPr>
              <a:t>– Project Manager;</a:t>
            </a:r>
          </a:p>
          <a:p>
            <a:r>
              <a:rPr lang="en-US" dirty="0" err="1" smtClean="0">
                <a:latin typeface="Times New Roman" pitchFamily="18" charset="0"/>
                <a:cs typeface="Times New Roman" pitchFamily="18" charset="0"/>
              </a:rPr>
              <a:t>Jubair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Uddin</a:t>
            </a:r>
            <a:r>
              <a:rPr lang="en-US" dirty="0" smtClean="0">
                <a:latin typeface="Times New Roman" pitchFamily="18" charset="0"/>
                <a:cs typeface="Times New Roman" pitchFamily="18" charset="0"/>
              </a:rPr>
              <a:t>  – Time keeper. </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z="2700" dirty="0" smtClean="0"/>
              <a:t>Second Meeting on 03/03/2011 </a:t>
            </a:r>
            <a:br>
              <a:rPr lang="en-US" sz="2700" dirty="0" smtClean="0"/>
            </a:br>
            <a:r>
              <a:rPr lang="en-US" sz="2700" dirty="0" smtClean="0"/>
              <a:t>12.30 PM - 1.30 PM</a:t>
            </a:r>
            <a:r>
              <a:rPr lang="en-US" dirty="0" smtClean="0"/>
              <a:t/>
            </a:r>
            <a:br>
              <a:rPr lang="en-US" dirty="0" smtClean="0"/>
            </a:br>
            <a:endParaRPr lang="en-US" dirty="0"/>
          </a:p>
        </p:txBody>
      </p:sp>
      <p:sp>
        <p:nvSpPr>
          <p:cNvPr id="13" name="Content Placeholder 12"/>
          <p:cNvSpPr>
            <a:spLocks noGrp="1"/>
          </p:cNvSpPr>
          <p:nvPr>
            <p:ph idx="1"/>
          </p:nvPr>
        </p:nvSpPr>
        <p:spPr>
          <a:xfrm>
            <a:off x="457200" y="1143000"/>
            <a:ext cx="8229600" cy="5410200"/>
          </a:xfrm>
        </p:spPr>
        <p:txBody>
          <a:bodyPr>
            <a:normAutofit fontScale="25000" lnSpcReduction="20000"/>
          </a:bodyPr>
          <a:lstStyle/>
          <a:p>
            <a:r>
              <a:rPr lang="en-US" sz="4400" dirty="0" smtClean="0">
                <a:latin typeface="Times New Roman" pitchFamily="18" charset="0"/>
                <a:cs typeface="Times New Roman" pitchFamily="18" charset="0"/>
              </a:rPr>
              <a:t>The meeting was called by the whole team to meet on Thursday, March 3</a:t>
            </a:r>
            <a:r>
              <a:rPr lang="en-US" sz="4400" baseline="30000" dirty="0" smtClean="0">
                <a:latin typeface="Times New Roman" pitchFamily="18" charset="0"/>
                <a:cs typeface="Times New Roman" pitchFamily="18" charset="0"/>
              </a:rPr>
              <a:t>rd</a:t>
            </a:r>
            <a:r>
              <a:rPr lang="en-US" sz="4400" dirty="0" smtClean="0">
                <a:latin typeface="Times New Roman" pitchFamily="18" charset="0"/>
                <a:cs typeface="Times New Roman" pitchFamily="18" charset="0"/>
              </a:rPr>
              <a:t>, 2011 at 12.30 PM in the library of </a:t>
            </a:r>
            <a:r>
              <a:rPr lang="en-US" sz="4400" dirty="0" err="1" smtClean="0">
                <a:latin typeface="Times New Roman" pitchFamily="18" charset="0"/>
                <a:cs typeface="Times New Roman" pitchFamily="18" charset="0"/>
              </a:rPr>
              <a:t>Marshak</a:t>
            </a:r>
            <a:r>
              <a:rPr lang="en-US" sz="4400" dirty="0" smtClean="0">
                <a:latin typeface="Times New Roman" pitchFamily="18" charset="0"/>
                <a:cs typeface="Times New Roman" pitchFamily="18" charset="0"/>
              </a:rPr>
              <a:t> Science Building. Every member of the team was present and on time. The meeting lasted 60 minutes. Minutes were taken and submitted by </a:t>
            </a:r>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Uddin</a:t>
            </a:r>
            <a:r>
              <a:rPr lang="en-US" sz="4400" dirty="0" smtClean="0">
                <a:latin typeface="Times New Roman" pitchFamily="18" charset="0"/>
                <a:cs typeface="Times New Roman" pitchFamily="18" charset="0"/>
              </a:rPr>
              <a:t>. </a:t>
            </a:r>
          </a:p>
          <a:p>
            <a:pPr lvl="0"/>
            <a:r>
              <a:rPr lang="en-US" sz="4400" dirty="0" smtClean="0">
                <a:latin typeface="Times New Roman" pitchFamily="18" charset="0"/>
                <a:cs typeface="Times New Roman" pitchFamily="18" charset="0"/>
              </a:rPr>
              <a:t>At the beginning of the meeting, the roles were defined as </a:t>
            </a:r>
          </a:p>
          <a:p>
            <a:r>
              <a:rPr lang="en-US" sz="4400" dirty="0" smtClean="0">
                <a:latin typeface="Times New Roman" pitchFamily="18" charset="0"/>
                <a:cs typeface="Times New Roman" pitchFamily="18" charset="0"/>
              </a:rPr>
              <a:t>Sebastian </a:t>
            </a:r>
            <a:r>
              <a:rPr lang="en-US" sz="4400" dirty="0" err="1" smtClean="0">
                <a:latin typeface="Times New Roman" pitchFamily="18" charset="0"/>
                <a:cs typeface="Times New Roman" pitchFamily="18" charset="0"/>
              </a:rPr>
              <a:t>Tinazzi</a:t>
            </a:r>
            <a:r>
              <a:rPr lang="en-US" sz="4400" dirty="0" smtClean="0">
                <a:latin typeface="Times New Roman" pitchFamily="18" charset="0"/>
                <a:cs typeface="Times New Roman" pitchFamily="18" charset="0"/>
              </a:rPr>
              <a:t> – Note taker;</a:t>
            </a:r>
          </a:p>
          <a:p>
            <a:r>
              <a:rPr lang="en-US" sz="4400" dirty="0" smtClean="0">
                <a:latin typeface="Times New Roman" pitchFamily="18" charset="0"/>
                <a:cs typeface="Times New Roman" pitchFamily="18" charset="0"/>
              </a:rPr>
              <a:t>Benjamin </a:t>
            </a:r>
            <a:r>
              <a:rPr lang="en-US" sz="4400" dirty="0" err="1" smtClean="0">
                <a:latin typeface="Times New Roman" pitchFamily="18" charset="0"/>
                <a:cs typeface="Times New Roman" pitchFamily="18" charset="0"/>
              </a:rPr>
              <a:t>Conable</a:t>
            </a:r>
            <a:r>
              <a:rPr lang="en-US" sz="4400" dirty="0" smtClean="0">
                <a:latin typeface="Times New Roman" pitchFamily="18" charset="0"/>
                <a:cs typeface="Times New Roman" pitchFamily="18" charset="0"/>
              </a:rPr>
              <a:t> – Facilitator;</a:t>
            </a:r>
          </a:p>
          <a:p>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Shikhmacheva</a:t>
            </a:r>
            <a:r>
              <a:rPr lang="en-US" sz="4400" dirty="0" smtClean="0">
                <a:latin typeface="Times New Roman" pitchFamily="18" charset="0"/>
                <a:cs typeface="Times New Roman" pitchFamily="18" charset="0"/>
              </a:rPr>
              <a:t> – Team Leader;</a:t>
            </a:r>
          </a:p>
          <a:p>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Uddin</a:t>
            </a:r>
            <a:r>
              <a:rPr lang="en-US" sz="4400" dirty="0" smtClean="0">
                <a:latin typeface="Times New Roman" pitchFamily="18" charset="0"/>
                <a:cs typeface="Times New Roman" pitchFamily="18" charset="0"/>
              </a:rPr>
              <a:t> – Time keeper.</a:t>
            </a:r>
          </a:p>
          <a:p>
            <a:r>
              <a:rPr lang="en-US" sz="4400" dirty="0" smtClean="0">
                <a:latin typeface="Times New Roman" pitchFamily="18" charset="0"/>
                <a:cs typeface="Times New Roman" pitchFamily="18" charset="0"/>
              </a:rPr>
              <a:t>Agenda</a:t>
            </a:r>
          </a:p>
          <a:p>
            <a:pPr lvl="0"/>
            <a:r>
              <a:rPr lang="en-US" sz="4400" dirty="0" smtClean="0">
                <a:latin typeface="Times New Roman" pitchFamily="18" charset="0"/>
                <a:cs typeface="Times New Roman" pitchFamily="18" charset="0"/>
              </a:rPr>
              <a:t>Review comments for IW2 of each group member.</a:t>
            </a:r>
          </a:p>
          <a:p>
            <a:pPr lvl="0"/>
            <a:r>
              <a:rPr lang="en-US" sz="4400" dirty="0" smtClean="0">
                <a:latin typeface="Times New Roman" pitchFamily="18" charset="0"/>
                <a:cs typeface="Times New Roman" pitchFamily="18" charset="0"/>
              </a:rPr>
              <a:t>Discussing final version for Objective and Introduction parts.</a:t>
            </a:r>
          </a:p>
          <a:p>
            <a:pPr lvl="0"/>
            <a:r>
              <a:rPr lang="en-US" sz="4400" dirty="0" smtClean="0">
                <a:latin typeface="Times New Roman" pitchFamily="18" charset="0"/>
                <a:cs typeface="Times New Roman" pitchFamily="18" charset="0"/>
              </a:rPr>
              <a:t>Discussing the ways of proceeding experiments relative to the project (what is important, which data can be collected, how to analyze it). </a:t>
            </a:r>
          </a:p>
          <a:p>
            <a:pPr lvl="0"/>
            <a:r>
              <a:rPr lang="en-US" sz="4400" dirty="0" smtClean="0">
                <a:latin typeface="Times New Roman" pitchFamily="18" charset="0"/>
                <a:cs typeface="Times New Roman" pitchFamily="18" charset="0"/>
              </a:rPr>
              <a:t>Preparing questions to ask Professor Wittig in class. </a:t>
            </a:r>
          </a:p>
          <a:p>
            <a:r>
              <a:rPr lang="en-US" sz="4400" dirty="0" smtClean="0">
                <a:latin typeface="Times New Roman" pitchFamily="18" charset="0"/>
                <a:cs typeface="Times New Roman" pitchFamily="18" charset="0"/>
              </a:rPr>
              <a:t> </a:t>
            </a:r>
          </a:p>
          <a:p>
            <a:pPr lvl="0"/>
            <a:r>
              <a:rPr lang="en-US" sz="4400" dirty="0" err="1" smtClean="0">
                <a:latin typeface="Times New Roman" pitchFamily="18" charset="0"/>
                <a:cs typeface="Times New Roman" pitchFamily="18" charset="0"/>
              </a:rPr>
              <a:t>Rewiew</a:t>
            </a:r>
            <a:r>
              <a:rPr lang="en-US" sz="4400" dirty="0" smtClean="0">
                <a:latin typeface="Times New Roman" pitchFamily="18" charset="0"/>
                <a:cs typeface="Times New Roman" pitchFamily="18" charset="0"/>
              </a:rPr>
              <a:t> IW2</a:t>
            </a:r>
          </a:p>
          <a:p>
            <a:r>
              <a:rPr lang="en-US" sz="4400" dirty="0" smtClean="0">
                <a:latin typeface="Times New Roman" pitchFamily="18" charset="0"/>
                <a:cs typeface="Times New Roman" pitchFamily="18" charset="0"/>
              </a:rPr>
              <a:t>Reading printed individual works. Benjamin discussed how he thought that the way he layout out his assignment was not as “clean” as the other team members. The team discussed for a few moments that Benjamin’s part was similar to our third individual assignment than our second assignment.  Sebastian and </a:t>
            </a:r>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asked Benjamin about the number of students that was chosen for </a:t>
            </a:r>
            <a:r>
              <a:rPr lang="en-US" sz="4400" dirty="0" err="1" smtClean="0">
                <a:latin typeface="Times New Roman" pitchFamily="18" charset="0"/>
                <a:cs typeface="Times New Roman" pitchFamily="18" charset="0"/>
              </a:rPr>
              <a:t>Marshak</a:t>
            </a:r>
            <a:r>
              <a:rPr lang="en-US" sz="4400" dirty="0" smtClean="0">
                <a:latin typeface="Times New Roman" pitchFamily="18" charset="0"/>
                <a:cs typeface="Times New Roman" pitchFamily="18" charset="0"/>
              </a:rPr>
              <a:t> building. Benjamin explained that even though that number didn’t resemble the number of occupancy (number used was enrollment of semester) of the building, that number was the “highest” number possible for the building and it didn’t exceed the threshold value of 50 tons/week of solid waste. The different calculations done by each member were checked and Sebastian expressed that he thought that his numbers were too big. Benjamin and </a:t>
            </a:r>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explained that the squared footage used was the wrong one. </a:t>
            </a:r>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asked </a:t>
            </a:r>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why did he separated students into different categories (grad, part time, full time), </a:t>
            </a:r>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explained that he didn’t realized that the calculation was already done in the DEIS. </a:t>
            </a:r>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mentioned that the assumption by Benjamin that net waste from the proposed project will not be zero but it will be much more less for our project since the commercial waste will be gone.</a:t>
            </a:r>
          </a:p>
          <a:p>
            <a:r>
              <a:rPr lang="en-US" sz="4400" dirty="0" smtClean="0">
                <a:latin typeface="Times New Roman" pitchFamily="18" charset="0"/>
                <a:cs typeface="Times New Roman" pitchFamily="18" charset="0"/>
              </a:rPr>
              <a:t> </a:t>
            </a:r>
          </a:p>
          <a:p>
            <a:pPr lvl="0"/>
            <a:r>
              <a:rPr lang="en-US" sz="4400" dirty="0" smtClean="0">
                <a:latin typeface="Times New Roman" pitchFamily="18" charset="0"/>
                <a:cs typeface="Times New Roman" pitchFamily="18" charset="0"/>
              </a:rPr>
              <a:t>Discussion</a:t>
            </a:r>
          </a:p>
          <a:p>
            <a:pPr lvl="0"/>
            <a:r>
              <a:rPr lang="en-US" sz="4400" dirty="0" smtClean="0">
                <a:latin typeface="Times New Roman" pitchFamily="18" charset="0"/>
                <a:cs typeface="Times New Roman" pitchFamily="18" charset="0"/>
              </a:rPr>
              <a:t>Defying the area of the project in more specific zones. </a:t>
            </a:r>
          </a:p>
          <a:p>
            <a:pPr lvl="0"/>
            <a:r>
              <a:rPr lang="en-US" sz="4400" dirty="0" smtClean="0">
                <a:latin typeface="Times New Roman" pitchFamily="18" charset="0"/>
                <a:cs typeface="Times New Roman" pitchFamily="18" charset="0"/>
              </a:rPr>
              <a:t>Deciding to work divided new area into four sub-zones and assigning one to each team member.</a:t>
            </a:r>
          </a:p>
          <a:p>
            <a:pPr lvl="0"/>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formulated a table for data collection.</a:t>
            </a:r>
          </a:p>
          <a:p>
            <a:pPr lvl="0"/>
            <a:r>
              <a:rPr lang="en-US" sz="4400" dirty="0" smtClean="0">
                <a:latin typeface="Times New Roman" pitchFamily="18" charset="0"/>
                <a:cs typeface="Times New Roman" pitchFamily="18" charset="0"/>
              </a:rPr>
              <a:t>Benjamin discussed florescent tubes once more and mentioned that he was about to finished his analysis and was going to provide the data in the next meeting.</a:t>
            </a:r>
          </a:p>
          <a:p>
            <a:pPr lvl="0"/>
            <a:r>
              <a:rPr lang="en-US" sz="4400" dirty="0" smtClean="0">
                <a:latin typeface="Times New Roman" pitchFamily="18" charset="0"/>
                <a:cs typeface="Times New Roman" pitchFamily="18" charset="0"/>
              </a:rPr>
              <a:t>Sebastian wonder if the swimming pool was going to cause any waste, the team decided that it wasn’t relevant.</a:t>
            </a:r>
          </a:p>
          <a:p>
            <a:pPr lvl="0"/>
            <a:r>
              <a:rPr lang="en-US" sz="4400" dirty="0" smtClean="0">
                <a:latin typeface="Times New Roman" pitchFamily="18" charset="0"/>
                <a:cs typeface="Times New Roman" pitchFamily="18" charset="0"/>
              </a:rPr>
              <a:t>It was decided that the survey to collect data it’s going to be part of the appendix.</a:t>
            </a:r>
          </a:p>
          <a:p>
            <a:r>
              <a:rPr lang="en-US" sz="4400" dirty="0" smtClean="0">
                <a:latin typeface="Times New Roman" pitchFamily="18" charset="0"/>
                <a:cs typeface="Times New Roman" pitchFamily="18" charset="0"/>
              </a:rPr>
              <a:t> </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lnSpcReduction="10000"/>
          </a:bodyPr>
          <a:lstStyle/>
          <a:p>
            <a:r>
              <a:rPr lang="en-US" dirty="0" smtClean="0">
                <a:latin typeface="Times New Roman" pitchFamily="18" charset="0"/>
                <a:cs typeface="Times New Roman" pitchFamily="18" charset="0"/>
              </a:rPr>
              <a:t>	Agenda for the third meeting</a:t>
            </a:r>
          </a:p>
          <a:p>
            <a:r>
              <a:rPr lang="en-US" dirty="0" smtClean="0">
                <a:latin typeface="Times New Roman" pitchFamily="18" charset="0"/>
                <a:cs typeface="Times New Roman" pitchFamily="18" charset="0"/>
              </a:rPr>
              <a:t>It was decided that the third meeting will take place on Thursday, March 17</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2011 at 12.30 PM. All members will be reminded personally and via email.</a:t>
            </a:r>
          </a:p>
          <a:p>
            <a:pPr lvl="0"/>
            <a:r>
              <a:rPr lang="en-US" dirty="0" smtClean="0">
                <a:latin typeface="Times New Roman" pitchFamily="18" charset="0"/>
                <a:cs typeface="Times New Roman" pitchFamily="18" charset="0"/>
              </a:rPr>
              <a:t>Review comments for IW3 of each group member.</a:t>
            </a:r>
          </a:p>
          <a:p>
            <a:pPr lvl="0"/>
            <a:r>
              <a:rPr lang="en-US" dirty="0" smtClean="0">
                <a:latin typeface="Times New Roman" pitchFamily="18" charset="0"/>
                <a:cs typeface="Times New Roman" pitchFamily="18" charset="0"/>
              </a:rPr>
              <a:t>Discussing data collection collected.</a:t>
            </a:r>
          </a:p>
          <a:p>
            <a:pPr lvl="0"/>
            <a:r>
              <a:rPr lang="en-US" dirty="0" smtClean="0">
                <a:latin typeface="Times New Roman" pitchFamily="18" charset="0"/>
                <a:cs typeface="Times New Roman" pitchFamily="18" charset="0"/>
              </a:rPr>
              <a:t>Discussing who will do what for the analysis (analysis, assess significance, identify mitigation). </a:t>
            </a:r>
          </a:p>
          <a:p>
            <a:pPr lvl="0"/>
            <a:r>
              <a:rPr lang="en-US" dirty="0" smtClean="0">
                <a:latin typeface="Times New Roman" pitchFamily="18" charset="0"/>
                <a:cs typeface="Times New Roman" pitchFamily="18" charset="0"/>
              </a:rPr>
              <a:t>Preparing questions to ask Pr Wittig in class.</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At the next meeting, the roles will be assigned as following:</a:t>
            </a:r>
          </a:p>
          <a:p>
            <a:r>
              <a:rPr lang="en-US" dirty="0" smtClean="0">
                <a:latin typeface="Times New Roman" pitchFamily="18" charset="0"/>
                <a:cs typeface="Times New Roman" pitchFamily="18" charset="0"/>
              </a:rPr>
              <a:t>Benjamin </a:t>
            </a:r>
            <a:r>
              <a:rPr lang="en-US" dirty="0" err="1" smtClean="0">
                <a:latin typeface="Times New Roman" pitchFamily="18" charset="0"/>
                <a:cs typeface="Times New Roman" pitchFamily="18" charset="0"/>
              </a:rPr>
              <a:t>Conable</a:t>
            </a:r>
            <a:r>
              <a:rPr lang="en-US" dirty="0" smtClean="0">
                <a:latin typeface="Times New Roman" pitchFamily="18" charset="0"/>
                <a:cs typeface="Times New Roman" pitchFamily="18" charset="0"/>
              </a:rPr>
              <a:t> – Note taker;</a:t>
            </a:r>
          </a:p>
          <a:p>
            <a:r>
              <a:rPr lang="en-US" dirty="0" smtClean="0">
                <a:latin typeface="Times New Roman" pitchFamily="18" charset="0"/>
                <a:cs typeface="Times New Roman" pitchFamily="18" charset="0"/>
              </a:rPr>
              <a:t>Sebastian </a:t>
            </a:r>
            <a:r>
              <a:rPr lang="en-US" dirty="0" err="1" smtClean="0">
                <a:latin typeface="Times New Roman" pitchFamily="18" charset="0"/>
                <a:cs typeface="Times New Roman" pitchFamily="18" charset="0"/>
              </a:rPr>
              <a:t>Tinazzi</a:t>
            </a:r>
            <a:r>
              <a:rPr lang="en-US" dirty="0" smtClean="0">
                <a:latin typeface="Times New Roman" pitchFamily="18" charset="0"/>
                <a:cs typeface="Times New Roman" pitchFamily="18" charset="0"/>
              </a:rPr>
              <a:t> – Time keeper;</a:t>
            </a:r>
          </a:p>
          <a:p>
            <a:r>
              <a:rPr lang="en-US" dirty="0" err="1" smtClean="0">
                <a:latin typeface="Times New Roman" pitchFamily="18" charset="0"/>
                <a:cs typeface="Times New Roman" pitchFamily="18" charset="0"/>
              </a:rPr>
              <a:t>Ksenia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Shikhmacheva</a:t>
            </a:r>
            <a:r>
              <a:rPr lang="en-US" dirty="0" smtClean="0">
                <a:latin typeface="Times New Roman" pitchFamily="18" charset="0"/>
                <a:cs typeface="Times New Roman" pitchFamily="18" charset="0"/>
              </a:rPr>
              <a:t> – Facilitator;</a:t>
            </a:r>
          </a:p>
          <a:p>
            <a:r>
              <a:rPr lang="en-US" dirty="0" err="1" smtClean="0">
                <a:latin typeface="Times New Roman" pitchFamily="18" charset="0"/>
                <a:cs typeface="Times New Roman" pitchFamily="18" charset="0"/>
              </a:rPr>
              <a:t>Jubair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Uddin</a:t>
            </a:r>
            <a:r>
              <a:rPr lang="en-US" dirty="0" smtClean="0">
                <a:latin typeface="Times New Roman" pitchFamily="18" charset="0"/>
                <a:cs typeface="Times New Roman" pitchFamily="18" charset="0"/>
              </a:rPr>
              <a:t> – Team leader. </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2400" dirty="0" smtClean="0"/>
              <a:t>Minutes of Meeting 3 on March 17, 2011 </a:t>
            </a:r>
            <a:br>
              <a:rPr lang="en-US" sz="2400" dirty="0" smtClean="0"/>
            </a:br>
            <a:r>
              <a:rPr lang="en-US" sz="2400" dirty="0" smtClean="0"/>
              <a:t>1:15 PM – 2:45 PM</a:t>
            </a:r>
            <a:br>
              <a:rPr lang="en-US" sz="2400" dirty="0" smtClean="0"/>
            </a:br>
            <a:endParaRPr lang="en-US" sz="2400" dirty="0"/>
          </a:p>
        </p:txBody>
      </p:sp>
      <p:sp>
        <p:nvSpPr>
          <p:cNvPr id="13" name="Content Placeholder 12"/>
          <p:cNvSpPr>
            <a:spLocks noGrp="1"/>
          </p:cNvSpPr>
          <p:nvPr>
            <p:ph idx="1"/>
          </p:nvPr>
        </p:nvSpPr>
        <p:spPr>
          <a:xfrm>
            <a:off x="457200" y="990600"/>
            <a:ext cx="8229600" cy="5562600"/>
          </a:xfrm>
        </p:spPr>
        <p:txBody>
          <a:bodyPr>
            <a:normAutofit fontScale="25000" lnSpcReduction="20000"/>
          </a:bodyPr>
          <a:lstStyle/>
          <a:p>
            <a:r>
              <a:rPr lang="en-US" sz="4400" dirty="0" smtClean="0">
                <a:latin typeface="Times New Roman" pitchFamily="18" charset="0"/>
                <a:cs typeface="Times New Roman" pitchFamily="18" charset="0"/>
              </a:rPr>
              <a:t>Roles:</a:t>
            </a:r>
          </a:p>
          <a:p>
            <a:pPr lvl="0"/>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Uddin</a:t>
            </a:r>
            <a:r>
              <a:rPr lang="en-US" sz="4400" dirty="0" smtClean="0">
                <a:latin typeface="Times New Roman" pitchFamily="18" charset="0"/>
                <a:cs typeface="Times New Roman" pitchFamily="18" charset="0"/>
              </a:rPr>
              <a:t> – Team leader. Not present.</a:t>
            </a:r>
          </a:p>
          <a:p>
            <a:pPr lvl="0"/>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Shikhmacheva</a:t>
            </a:r>
            <a:r>
              <a:rPr lang="en-US" sz="4400" dirty="0" smtClean="0">
                <a:latin typeface="Times New Roman" pitchFamily="18" charset="0"/>
                <a:cs typeface="Times New Roman" pitchFamily="18" charset="0"/>
              </a:rPr>
              <a:t> – Facilitator;</a:t>
            </a:r>
          </a:p>
          <a:p>
            <a:pPr lvl="0"/>
            <a:r>
              <a:rPr lang="en-US" sz="4400" dirty="0" smtClean="0">
                <a:latin typeface="Times New Roman" pitchFamily="18" charset="0"/>
                <a:cs typeface="Times New Roman" pitchFamily="18" charset="0"/>
              </a:rPr>
              <a:t>Benjamin </a:t>
            </a:r>
            <a:r>
              <a:rPr lang="en-US" sz="4400" dirty="0" err="1" smtClean="0">
                <a:latin typeface="Times New Roman" pitchFamily="18" charset="0"/>
                <a:cs typeface="Times New Roman" pitchFamily="18" charset="0"/>
              </a:rPr>
              <a:t>Conable</a:t>
            </a:r>
            <a:r>
              <a:rPr lang="en-US" sz="4400" dirty="0" smtClean="0">
                <a:latin typeface="Times New Roman" pitchFamily="18" charset="0"/>
                <a:cs typeface="Times New Roman" pitchFamily="18" charset="0"/>
              </a:rPr>
              <a:t> – Note taker;</a:t>
            </a:r>
          </a:p>
          <a:p>
            <a:pPr lvl="0"/>
            <a:r>
              <a:rPr lang="en-US" sz="4400" dirty="0" smtClean="0">
                <a:latin typeface="Times New Roman" pitchFamily="18" charset="0"/>
                <a:cs typeface="Times New Roman" pitchFamily="18" charset="0"/>
              </a:rPr>
              <a:t>Sebastian </a:t>
            </a:r>
            <a:r>
              <a:rPr lang="en-US" sz="4400" dirty="0" err="1" smtClean="0">
                <a:latin typeface="Times New Roman" pitchFamily="18" charset="0"/>
                <a:cs typeface="Times New Roman" pitchFamily="18" charset="0"/>
              </a:rPr>
              <a:t>Tinazzi</a:t>
            </a:r>
            <a:r>
              <a:rPr lang="en-US" sz="4400" dirty="0" smtClean="0">
                <a:latin typeface="Times New Roman" pitchFamily="18" charset="0"/>
                <a:cs typeface="Times New Roman" pitchFamily="18" charset="0"/>
              </a:rPr>
              <a:t> – Time keeper;</a:t>
            </a:r>
          </a:p>
          <a:p>
            <a:r>
              <a:rPr lang="en-US" sz="4400" dirty="0" smtClean="0">
                <a:latin typeface="Times New Roman" pitchFamily="18" charset="0"/>
                <a:cs typeface="Times New Roman" pitchFamily="18" charset="0"/>
              </a:rPr>
              <a:t>Next meeting roles are:</a:t>
            </a:r>
          </a:p>
          <a:p>
            <a:pPr lvl="0"/>
            <a:r>
              <a:rPr lang="en-US" sz="4400" dirty="0" smtClean="0">
                <a:latin typeface="Times New Roman" pitchFamily="18" charset="0"/>
                <a:cs typeface="Times New Roman" pitchFamily="18" charset="0"/>
              </a:rPr>
              <a:t>Benjamin </a:t>
            </a:r>
            <a:r>
              <a:rPr lang="en-US" sz="4400" dirty="0" err="1" smtClean="0">
                <a:latin typeface="Times New Roman" pitchFamily="18" charset="0"/>
                <a:cs typeface="Times New Roman" pitchFamily="18" charset="0"/>
              </a:rPr>
              <a:t>Conable</a:t>
            </a:r>
            <a:r>
              <a:rPr lang="en-US" sz="4400" dirty="0" smtClean="0">
                <a:latin typeface="Times New Roman" pitchFamily="18" charset="0"/>
                <a:cs typeface="Times New Roman" pitchFamily="18" charset="0"/>
              </a:rPr>
              <a:t> – Team Leader;</a:t>
            </a:r>
          </a:p>
          <a:p>
            <a:pPr lvl="0"/>
            <a:r>
              <a:rPr lang="en-US" sz="4400" dirty="0" smtClean="0">
                <a:latin typeface="Times New Roman" pitchFamily="18" charset="0"/>
                <a:cs typeface="Times New Roman" pitchFamily="18" charset="0"/>
              </a:rPr>
              <a:t>Sebastian </a:t>
            </a:r>
            <a:r>
              <a:rPr lang="en-US" sz="4400" dirty="0" err="1" smtClean="0">
                <a:latin typeface="Times New Roman" pitchFamily="18" charset="0"/>
                <a:cs typeface="Times New Roman" pitchFamily="18" charset="0"/>
              </a:rPr>
              <a:t>Tinazzi</a:t>
            </a:r>
            <a:r>
              <a:rPr lang="en-US" sz="4400" dirty="0" smtClean="0">
                <a:latin typeface="Times New Roman" pitchFamily="18" charset="0"/>
                <a:cs typeface="Times New Roman" pitchFamily="18" charset="0"/>
              </a:rPr>
              <a:t> – </a:t>
            </a:r>
            <a:r>
              <a:rPr lang="en-US" sz="4400" dirty="0" err="1" smtClean="0">
                <a:latin typeface="Times New Roman" pitchFamily="18" charset="0"/>
                <a:cs typeface="Times New Roman" pitchFamily="18" charset="0"/>
              </a:rPr>
              <a:t>faciliator</a:t>
            </a:r>
            <a:r>
              <a:rPr lang="en-US" sz="4400" dirty="0" smtClean="0">
                <a:latin typeface="Times New Roman" pitchFamily="18" charset="0"/>
                <a:cs typeface="Times New Roman" pitchFamily="18" charset="0"/>
              </a:rPr>
              <a:t>;</a:t>
            </a:r>
          </a:p>
          <a:p>
            <a:pPr lvl="0"/>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Uddin</a:t>
            </a:r>
            <a:r>
              <a:rPr lang="en-US" sz="4400" dirty="0" smtClean="0">
                <a:latin typeface="Times New Roman" pitchFamily="18" charset="0"/>
                <a:cs typeface="Times New Roman" pitchFamily="18" charset="0"/>
              </a:rPr>
              <a:t>  - note taker.</a:t>
            </a:r>
          </a:p>
          <a:p>
            <a:pPr lvl="0"/>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Shikhmacheva</a:t>
            </a:r>
            <a:r>
              <a:rPr lang="en-US" sz="4400" dirty="0" smtClean="0">
                <a:latin typeface="Times New Roman" pitchFamily="18" charset="0"/>
                <a:cs typeface="Times New Roman" pitchFamily="18" charset="0"/>
              </a:rPr>
              <a:t> – time keeper;</a:t>
            </a:r>
          </a:p>
          <a:p>
            <a:r>
              <a:rPr lang="en-US" sz="4400" dirty="0" smtClean="0">
                <a:latin typeface="Times New Roman" pitchFamily="18" charset="0"/>
                <a:cs typeface="Times New Roman" pitchFamily="18" charset="0"/>
              </a:rPr>
              <a:t>Agenda</a:t>
            </a:r>
          </a:p>
          <a:p>
            <a:pPr lvl="0"/>
            <a:r>
              <a:rPr lang="en-US" sz="4400" dirty="0" smtClean="0">
                <a:latin typeface="Times New Roman" pitchFamily="18" charset="0"/>
                <a:cs typeface="Times New Roman" pitchFamily="18" charset="0"/>
              </a:rPr>
              <a:t>Review comments for IW3 of each group member.</a:t>
            </a:r>
          </a:p>
          <a:p>
            <a:pPr lvl="0"/>
            <a:r>
              <a:rPr lang="en-US" sz="4400" dirty="0" smtClean="0">
                <a:latin typeface="Times New Roman" pitchFamily="18" charset="0"/>
                <a:cs typeface="Times New Roman" pitchFamily="18" charset="0"/>
              </a:rPr>
              <a:t>Discussing data collected.</a:t>
            </a:r>
          </a:p>
          <a:p>
            <a:pPr lvl="0"/>
            <a:r>
              <a:rPr lang="en-US" sz="4400" dirty="0" smtClean="0">
                <a:latin typeface="Times New Roman" pitchFamily="18" charset="0"/>
                <a:cs typeface="Times New Roman" pitchFamily="18" charset="0"/>
              </a:rPr>
              <a:t>Discussing who will do what for the analysis (analysis, assess significance, identify mitigation). </a:t>
            </a:r>
          </a:p>
          <a:p>
            <a:pPr lvl="0"/>
            <a:r>
              <a:rPr lang="en-US" sz="4400" dirty="0" smtClean="0">
                <a:latin typeface="Times New Roman" pitchFamily="18" charset="0"/>
                <a:cs typeface="Times New Roman" pitchFamily="18" charset="0"/>
              </a:rPr>
              <a:t>Discussion delayed until after meeting with professor.</a:t>
            </a:r>
          </a:p>
          <a:p>
            <a:pPr lvl="0"/>
            <a:r>
              <a:rPr lang="en-US" sz="4400" dirty="0" smtClean="0">
                <a:latin typeface="Times New Roman" pitchFamily="18" charset="0"/>
                <a:cs typeface="Times New Roman" pitchFamily="18" charset="0"/>
              </a:rPr>
              <a:t>Prepare questions to ask Professor Wittig</a:t>
            </a:r>
          </a:p>
          <a:p>
            <a:pPr lvl="0"/>
            <a:r>
              <a:rPr lang="en-US" sz="4400" dirty="0" smtClean="0">
                <a:latin typeface="Times New Roman" pitchFamily="18" charset="0"/>
                <a:cs typeface="Times New Roman" pitchFamily="18" charset="0"/>
              </a:rPr>
              <a:t>Set date and time and agenda for Group Meeting 4</a:t>
            </a:r>
          </a:p>
          <a:p>
            <a:r>
              <a:rPr lang="en-US" sz="4400" dirty="0" smtClean="0">
                <a:latin typeface="Times New Roman" pitchFamily="18" charset="0"/>
                <a:cs typeface="Times New Roman" pitchFamily="18" charset="0"/>
              </a:rPr>
              <a:t> </a:t>
            </a:r>
          </a:p>
          <a:p>
            <a:r>
              <a:rPr lang="en-US" sz="4400" dirty="0" smtClean="0">
                <a:latin typeface="Times New Roman" pitchFamily="18" charset="0"/>
                <a:cs typeface="Times New Roman" pitchFamily="18" charset="0"/>
              </a:rPr>
              <a:t>For Monday, </a:t>
            </a:r>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team leader will compile raw data and write memo for submittal. </a:t>
            </a:r>
          </a:p>
          <a:p>
            <a:r>
              <a:rPr lang="en-US" sz="4400" dirty="0" smtClean="0">
                <a:latin typeface="Times New Roman" pitchFamily="18" charset="0"/>
                <a:cs typeface="Times New Roman" pitchFamily="18" charset="0"/>
              </a:rPr>
              <a:t>It was decided that due to </a:t>
            </a:r>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being late, team leader responsibility will be shared by the remaining team for meeting 3.</a:t>
            </a:r>
          </a:p>
          <a:p>
            <a:r>
              <a:rPr lang="en-US" sz="4400" dirty="0" smtClean="0">
                <a:latin typeface="Times New Roman" pitchFamily="18" charset="0"/>
                <a:cs typeface="Times New Roman" pitchFamily="18" charset="0"/>
              </a:rPr>
              <a:t>The team briefly discussed IW3.  It was noted that the team members had different interpretations of what the assignment was.  It was decided to ask Professor Wittig to comment.</a:t>
            </a:r>
          </a:p>
          <a:p>
            <a:r>
              <a:rPr lang="en-US" sz="4400" dirty="0" smtClean="0">
                <a:latin typeface="Times New Roman" pitchFamily="18" charset="0"/>
                <a:cs typeface="Times New Roman" pitchFamily="18" charset="0"/>
              </a:rPr>
              <a:t>Raw data discussion:  </a:t>
            </a:r>
          </a:p>
          <a:p>
            <a:r>
              <a:rPr lang="en-US" sz="4400" dirty="0" smtClean="0">
                <a:latin typeface="Times New Roman" pitchFamily="18" charset="0"/>
                <a:cs typeface="Times New Roman" pitchFamily="18" charset="0"/>
              </a:rPr>
              <a:t>The group discussed estimation of employees for companies who would not provide information. Group members counted visible employees for non-responsive companies. That was determined to be sufficient for the count. The group discussed how to count medical offices, which do not appear in Table 14-1 of CEQR. It was decided to ask Professor Wittig at the meeting with her at 2 PM.</a:t>
            </a:r>
          </a:p>
          <a:p>
            <a:r>
              <a:rPr lang="en-US" sz="4400" dirty="0" smtClean="0">
                <a:latin typeface="Times New Roman" pitchFamily="18" charset="0"/>
                <a:cs typeface="Times New Roman" pitchFamily="18" charset="0"/>
              </a:rPr>
              <a:t>Who will do what for analysis:</a:t>
            </a:r>
          </a:p>
          <a:p>
            <a:r>
              <a:rPr lang="en-US" sz="4400" dirty="0" smtClean="0">
                <a:latin typeface="Times New Roman" pitchFamily="18" charset="0"/>
                <a:cs typeface="Times New Roman" pitchFamily="18" charset="0"/>
              </a:rPr>
              <a:t>Ben, </a:t>
            </a:r>
            <a:r>
              <a:rPr lang="en-US" sz="4400" dirty="0" err="1" smtClean="0">
                <a:latin typeface="Times New Roman" pitchFamily="18" charset="0"/>
                <a:cs typeface="Times New Roman" pitchFamily="18" charset="0"/>
              </a:rPr>
              <a:t>Seb</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Jubair</a:t>
            </a:r>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Analysis of existing conditions and analysis of impact on MSW infrastructure.</a:t>
            </a:r>
          </a:p>
          <a:p>
            <a:r>
              <a:rPr lang="en-US" sz="4400" dirty="0" smtClean="0">
                <a:latin typeface="Times New Roman" pitchFamily="18" charset="0"/>
                <a:cs typeface="Times New Roman" pitchFamily="18" charset="0"/>
              </a:rPr>
              <a:t>	Ben: impact on MSW infrastructure and florescent</a:t>
            </a:r>
          </a:p>
          <a:p>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Seb</a:t>
            </a:r>
            <a:r>
              <a:rPr lang="en-US" sz="4400" dirty="0" smtClean="0">
                <a:latin typeface="Times New Roman" pitchFamily="18" charset="0"/>
                <a:cs typeface="Times New Roman" pitchFamily="18" charset="0"/>
              </a:rPr>
              <a:t>: residential </a:t>
            </a:r>
          </a:p>
          <a:p>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Jubair</a:t>
            </a:r>
            <a:r>
              <a:rPr lang="en-US" sz="4400" dirty="0" smtClean="0">
                <a:latin typeface="Times New Roman" pitchFamily="18" charset="0"/>
                <a:cs typeface="Times New Roman" pitchFamily="18" charset="0"/>
              </a:rPr>
              <a:t>: commercial existing</a:t>
            </a:r>
          </a:p>
          <a:p>
            <a:r>
              <a:rPr lang="en-US" sz="4400" dirty="0" err="1" smtClean="0">
                <a:latin typeface="Times New Roman" pitchFamily="18" charset="0"/>
                <a:cs typeface="Times New Roman" pitchFamily="18" charset="0"/>
              </a:rPr>
              <a:t>Ksenia</a:t>
            </a:r>
            <a:r>
              <a:rPr lang="en-US" sz="4400" dirty="0" smtClean="0">
                <a:latin typeface="Times New Roman" pitchFamily="18" charset="0"/>
                <a:cs typeface="Times New Roman" pitchFamily="18" charset="0"/>
              </a:rPr>
              <a:t>: Analysis of build condition - Identify mitigation</a:t>
            </a:r>
            <a:endParaRPr lang="en-US" sz="4000" dirty="0" smtClean="0"/>
          </a:p>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25000" lnSpcReduction="20000"/>
          </a:bodyPr>
          <a:lstStyle/>
          <a:p>
            <a:r>
              <a:rPr lang="en-US" sz="4800" dirty="0" smtClean="0">
                <a:latin typeface="Times New Roman" pitchFamily="18" charset="0"/>
                <a:cs typeface="Times New Roman" pitchFamily="18" charset="0"/>
              </a:rPr>
              <a:t>Questions and answers from meeting with Professor Wittig:</a:t>
            </a:r>
          </a:p>
          <a:p>
            <a:r>
              <a:rPr lang="en-US" sz="4800" dirty="0" smtClean="0">
                <a:latin typeface="Times New Roman" pitchFamily="18" charset="0"/>
                <a:cs typeface="Times New Roman" pitchFamily="18" charset="0"/>
              </a:rPr>
              <a:t>Our results for assess significance do not activate other parts of the chapter 14. We want to do the sections anyway. Is that a good thing for the project? Specifically…</a:t>
            </a:r>
          </a:p>
          <a:p>
            <a:r>
              <a:rPr lang="en-US" sz="4800" dirty="0" smtClean="0">
                <a:latin typeface="Times New Roman" pitchFamily="18" charset="0"/>
                <a:cs typeface="Times New Roman" pitchFamily="18" charset="0"/>
              </a:rPr>
              <a:t>500. mitigation</a:t>
            </a:r>
          </a:p>
          <a:p>
            <a:r>
              <a:rPr lang="en-US" sz="4800" dirty="0" smtClean="0">
                <a:latin typeface="Times New Roman" pitchFamily="18" charset="0"/>
                <a:cs typeface="Times New Roman" pitchFamily="18" charset="0"/>
              </a:rPr>
              <a:t>400 impact</a:t>
            </a:r>
          </a:p>
          <a:p>
            <a:r>
              <a:rPr lang="en-US" sz="4800" dirty="0" smtClean="0">
                <a:latin typeface="Times New Roman" pitchFamily="18" charset="0"/>
                <a:cs typeface="Times New Roman" pitchFamily="18" charset="0"/>
              </a:rPr>
              <a:t>312. detailed analysis</a:t>
            </a:r>
          </a:p>
          <a:p>
            <a:r>
              <a:rPr lang="en-US" sz="4800" dirty="0" smtClean="0">
                <a:latin typeface="Times New Roman" pitchFamily="18" charset="0"/>
                <a:cs typeface="Times New Roman" pitchFamily="18" charset="0"/>
              </a:rPr>
              <a:t>313. Most of the medical waste comes from the labs, not the clinic. No medical waste</a:t>
            </a:r>
          </a:p>
          <a:p>
            <a:r>
              <a:rPr lang="en-US" sz="4800" dirty="0" smtClean="0">
                <a:latin typeface="Times New Roman" pitchFamily="18" charset="0"/>
                <a:cs typeface="Times New Roman" pitchFamily="18" charset="0"/>
              </a:rPr>
              <a:t> 320. </a:t>
            </a:r>
            <a:r>
              <a:rPr lang="en-US" sz="4800" dirty="0" err="1" smtClean="0">
                <a:latin typeface="Times New Roman" pitchFamily="18" charset="0"/>
                <a:cs typeface="Times New Roman" pitchFamily="18" charset="0"/>
              </a:rPr>
              <a:t>swmp</a:t>
            </a:r>
            <a:endParaRPr lang="en-US" sz="4800" dirty="0" smtClean="0">
              <a:latin typeface="Times New Roman" pitchFamily="18" charset="0"/>
              <a:cs typeface="Times New Roman" pitchFamily="18" charset="0"/>
            </a:endParaRPr>
          </a:p>
          <a:p>
            <a:r>
              <a:rPr lang="en-US" sz="4800" dirty="0" smtClean="0">
                <a:latin typeface="Times New Roman" pitchFamily="18" charset="0"/>
                <a:cs typeface="Times New Roman" pitchFamily="18" charset="0"/>
              </a:rPr>
              <a:t> - Prof. Wittig says yes do all sections and state that some sections would not be included in an actual DEIS and why.</a:t>
            </a:r>
          </a:p>
          <a:p>
            <a:r>
              <a:rPr lang="en-US" sz="4800" dirty="0" smtClean="0">
                <a:latin typeface="Times New Roman" pitchFamily="18" charset="0"/>
                <a:cs typeface="Times New Roman" pitchFamily="18" charset="0"/>
              </a:rPr>
              <a:t> </a:t>
            </a:r>
          </a:p>
          <a:p>
            <a:r>
              <a:rPr lang="en-US" sz="4800" dirty="0" smtClean="0">
                <a:latin typeface="Times New Roman" pitchFamily="18" charset="0"/>
                <a:cs typeface="Times New Roman" pitchFamily="18" charset="0"/>
              </a:rPr>
              <a:t>Clarify the scope of the last two assignments specifically with reference to 14.</a:t>
            </a:r>
          </a:p>
          <a:p>
            <a:r>
              <a:rPr lang="en-US" sz="4800" dirty="0" smtClean="0">
                <a:latin typeface="Times New Roman" pitchFamily="18" charset="0"/>
                <a:cs typeface="Times New Roman" pitchFamily="18" charset="0"/>
              </a:rPr>
              <a:t>Professor Wittig says that IW2 was about identifying needed data and sources for it and IW3 was about formulating exact equations for analyzing data. Our team, especially Ben and Sebastian, made IW3 about MSW infrastructure impact and IW2 about existing conditions and build conditions analysis. </a:t>
            </a:r>
          </a:p>
          <a:p>
            <a:r>
              <a:rPr lang="en-US" sz="4800" dirty="0" smtClean="0">
                <a:latin typeface="Times New Roman" pitchFamily="18" charset="0"/>
                <a:cs typeface="Times New Roman" pitchFamily="18" charset="0"/>
              </a:rPr>
              <a:t>IW2 = what kind of data do we need. What sources of information do we need. Where is the data coming from. </a:t>
            </a:r>
          </a:p>
          <a:p>
            <a:r>
              <a:rPr lang="en-US" sz="4800" dirty="0" smtClean="0">
                <a:latin typeface="Times New Roman" pitchFamily="18" charset="0"/>
                <a:cs typeface="Times New Roman" pitchFamily="18" charset="0"/>
              </a:rPr>
              <a:t>IW3=what specific formulas and analysis is needed for all sections of </a:t>
            </a:r>
            <a:r>
              <a:rPr lang="en-US" sz="4800" dirty="0" err="1" smtClean="0">
                <a:latin typeface="Times New Roman" pitchFamily="18" charset="0"/>
                <a:cs typeface="Times New Roman" pitchFamily="18" charset="0"/>
              </a:rPr>
              <a:t>ceqr</a:t>
            </a:r>
            <a:r>
              <a:rPr lang="en-US" sz="4800" dirty="0" smtClean="0">
                <a:latin typeface="Times New Roman" pitchFamily="18" charset="0"/>
                <a:cs typeface="Times New Roman" pitchFamily="18" charset="0"/>
              </a:rPr>
              <a:t>.</a:t>
            </a:r>
          </a:p>
          <a:p>
            <a:r>
              <a:rPr lang="en-US" sz="4800" dirty="0" smtClean="0">
                <a:latin typeface="Times New Roman" pitchFamily="18" charset="0"/>
                <a:cs typeface="Times New Roman" pitchFamily="18" charset="0"/>
              </a:rPr>
              <a:t>May we divide report work as we feel is fair?  Yes</a:t>
            </a:r>
          </a:p>
          <a:p>
            <a:r>
              <a:rPr lang="en-US" sz="4800" dirty="0" smtClean="0">
                <a:latin typeface="Times New Roman" pitchFamily="18" charset="0"/>
                <a:cs typeface="Times New Roman" pitchFamily="18" charset="0"/>
              </a:rPr>
              <a:t>How do we deal with medical offices which do not appear on Table 14-1?</a:t>
            </a:r>
          </a:p>
          <a:p>
            <a:r>
              <a:rPr lang="en-US" sz="4800" dirty="0" smtClean="0">
                <a:latin typeface="Times New Roman" pitchFamily="18" charset="0"/>
                <a:cs typeface="Times New Roman" pitchFamily="18" charset="0"/>
              </a:rPr>
              <a:t>Professor Wittig says to come up with a method for estimating MSW generation at a medical office, possibly by combining or considering Office Building, Hospital, and Retail rates. Provided the team comes up with reasonable justification, the method will be considered sound.</a:t>
            </a:r>
          </a:p>
          <a:p>
            <a:r>
              <a:rPr lang="en-US" sz="4800" dirty="0" smtClean="0">
                <a:latin typeface="Times New Roman" pitchFamily="18" charset="0"/>
                <a:cs typeface="Times New Roman" pitchFamily="18" charset="0"/>
              </a:rPr>
              <a:t>Wittig says project should really look like a lab report more than the CEQR 14.  We can use CEQR 14 subheading in report. The person who writes analysis section for some specific data writes the method section as well, Wittig suggests.  We can use our judgment regarding division of writing. Wittig says we should include a table that maps commercial store types to 14-1 table values.</a:t>
            </a:r>
          </a:p>
          <a:p>
            <a:r>
              <a:rPr lang="en-US" sz="4800" dirty="0" smtClean="0">
                <a:latin typeface="Times New Roman" pitchFamily="18" charset="0"/>
                <a:cs typeface="Times New Roman" pitchFamily="18" charset="0"/>
              </a:rPr>
              <a:t>Mitigation sections always end up being qualitative. –Wittig. Mitigation linked to existing usage. </a:t>
            </a:r>
            <a:r>
              <a:rPr lang="en-US" sz="4800" dirty="0" err="1" smtClean="0">
                <a:latin typeface="Times New Roman" pitchFamily="18" charset="0"/>
                <a:cs typeface="Times New Roman" pitchFamily="18" charset="0"/>
              </a:rPr>
              <a:t>Ksenia</a:t>
            </a:r>
            <a:r>
              <a:rPr lang="en-US" sz="4800" dirty="0" smtClean="0">
                <a:latin typeface="Times New Roman" pitchFamily="18" charset="0"/>
                <a:cs typeface="Times New Roman" pitchFamily="18" charset="0"/>
              </a:rPr>
              <a:t> asked questions about how </a:t>
            </a:r>
            <a:r>
              <a:rPr lang="en-US" sz="4800" dirty="0" err="1" smtClean="0">
                <a:latin typeface="Times New Roman" pitchFamily="18" charset="0"/>
                <a:cs typeface="Times New Roman" pitchFamily="18" charset="0"/>
              </a:rPr>
              <a:t>aspirational</a:t>
            </a:r>
            <a:r>
              <a:rPr lang="en-US" sz="4800" dirty="0" smtClean="0">
                <a:latin typeface="Times New Roman" pitchFamily="18" charset="0"/>
                <a:cs typeface="Times New Roman" pitchFamily="18" charset="0"/>
              </a:rPr>
              <a:t> our mitigations could be: whether we can include mitigations we would like to see or only mitigations that are existing at the college. Professor Wittig suggested that composting is relevant based on the presence of food service at the college.</a:t>
            </a:r>
          </a:p>
          <a:p>
            <a:r>
              <a:rPr lang="en-US" sz="4800" dirty="0" smtClean="0">
                <a:latin typeface="Times New Roman" pitchFamily="18" charset="0"/>
                <a:cs typeface="Times New Roman" pitchFamily="18" charset="0"/>
              </a:rPr>
              <a:t> </a:t>
            </a:r>
          </a:p>
          <a:p>
            <a:r>
              <a:rPr lang="en-US" sz="4800" dirty="0" smtClean="0">
                <a:latin typeface="Times New Roman" pitchFamily="18" charset="0"/>
                <a:cs typeface="Times New Roman" pitchFamily="18" charset="0"/>
              </a:rPr>
              <a:t>Agenda GM4</a:t>
            </a:r>
          </a:p>
          <a:p>
            <a:pPr lvl="0"/>
            <a:r>
              <a:rPr lang="en-US" sz="4800" dirty="0" smtClean="0">
                <a:latin typeface="Times New Roman" pitchFamily="18" charset="0"/>
                <a:cs typeface="Times New Roman" pitchFamily="18" charset="0"/>
              </a:rPr>
              <a:t>Identify roles for final project – elect team leader</a:t>
            </a:r>
          </a:p>
          <a:p>
            <a:pPr lvl="0"/>
            <a:r>
              <a:rPr lang="en-US" sz="4800" dirty="0" smtClean="0">
                <a:latin typeface="Times New Roman" pitchFamily="18" charset="0"/>
                <a:cs typeface="Times New Roman" pitchFamily="18" charset="0"/>
              </a:rPr>
              <a:t>Review IW4</a:t>
            </a:r>
          </a:p>
          <a:p>
            <a:pPr lvl="0"/>
            <a:r>
              <a:rPr lang="en-US" sz="4800" dirty="0" smtClean="0">
                <a:latin typeface="Times New Roman" pitchFamily="18" charset="0"/>
                <a:cs typeface="Times New Roman" pitchFamily="18" charset="0"/>
              </a:rPr>
              <a:t>What still needs to be done – divide up the writing.</a:t>
            </a:r>
          </a:p>
          <a:p>
            <a:pPr lvl="0"/>
            <a:r>
              <a:rPr lang="en-US" sz="4800" dirty="0" smtClean="0">
                <a:latin typeface="Times New Roman" pitchFamily="18" charset="0"/>
                <a:cs typeface="Times New Roman" pitchFamily="18" charset="0"/>
              </a:rPr>
              <a:t>Further questions for Professor Wittig</a:t>
            </a:r>
          </a:p>
          <a:p>
            <a:pPr lvl="0"/>
            <a:r>
              <a:rPr lang="en-US" sz="4800" dirty="0" smtClean="0">
                <a:latin typeface="Times New Roman" pitchFamily="18" charset="0"/>
                <a:cs typeface="Times New Roman" pitchFamily="18" charset="0"/>
              </a:rPr>
              <a:t>Determine whether 5</a:t>
            </a:r>
            <a:r>
              <a:rPr lang="en-US" sz="4800" baseline="30000" dirty="0" smtClean="0">
                <a:latin typeface="Times New Roman" pitchFamily="18" charset="0"/>
                <a:cs typeface="Times New Roman" pitchFamily="18" charset="0"/>
              </a:rPr>
              <a:t>th</a:t>
            </a:r>
            <a:r>
              <a:rPr lang="en-US" sz="4800" dirty="0" smtClean="0">
                <a:latin typeface="Times New Roman" pitchFamily="18" charset="0"/>
                <a:cs typeface="Times New Roman" pitchFamily="18" charset="0"/>
              </a:rPr>
              <a:t> meeting is necessary</a:t>
            </a:r>
          </a:p>
          <a:p>
            <a:pPr lvl="0"/>
            <a:r>
              <a:rPr lang="en-US" sz="4800" dirty="0" smtClean="0">
                <a:latin typeface="Times New Roman" pitchFamily="18" charset="0"/>
                <a:cs typeface="Times New Roman" pitchFamily="18" charset="0"/>
              </a:rPr>
              <a:t>Date for GM4: Thursday, March 31, 2011 at 12:30 PM.</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81730" cy="990600"/>
          </a:xfrm>
        </p:spPr>
        <p:txBody>
          <a:bodyPr/>
          <a:lstStyle/>
          <a:p>
            <a:r>
              <a:rPr lang="en-US" sz="3000" dirty="0" smtClean="0"/>
              <a:t>Outline</a:t>
            </a:r>
            <a:endParaRPr lang="en-US" sz="3000" dirty="0"/>
          </a:p>
        </p:txBody>
      </p:sp>
      <p:sp>
        <p:nvSpPr>
          <p:cNvPr id="3" name="Text Placeholder 2"/>
          <p:cNvSpPr>
            <a:spLocks noGrp="1"/>
          </p:cNvSpPr>
          <p:nvPr>
            <p:ph type="body" sz="quarter" idx="14"/>
          </p:nvPr>
        </p:nvSpPr>
        <p:spPr>
          <a:xfrm>
            <a:off x="685800" y="838200"/>
            <a:ext cx="7772400" cy="2819400"/>
          </a:xfrm>
        </p:spPr>
        <p:txBody>
          <a:bodyPr>
            <a:normAutofit lnSpcReduction="10000"/>
          </a:bodyPr>
          <a:lstStyle/>
          <a:p>
            <a:pPr>
              <a:buFont typeface="Arial" pitchFamily="34" charset="0"/>
              <a:buChar char="•"/>
            </a:pPr>
            <a:r>
              <a:rPr lang="en-US" sz="2400" dirty="0" smtClean="0"/>
              <a:t>Estimate existing </a:t>
            </a:r>
            <a:r>
              <a:rPr lang="en-US" sz="2400" dirty="0"/>
              <a:t>and build condition </a:t>
            </a:r>
            <a:r>
              <a:rPr lang="en-US" sz="2400" dirty="0" smtClean="0"/>
              <a:t>solid </a:t>
            </a:r>
            <a:r>
              <a:rPr lang="en-US" sz="2400" dirty="0"/>
              <a:t>waste generation for the </a:t>
            </a:r>
            <a:r>
              <a:rPr lang="en-US" sz="2400" dirty="0" smtClean="0"/>
              <a:t>project </a:t>
            </a:r>
            <a:endParaRPr lang="en-US" sz="2400" dirty="0" smtClean="0"/>
          </a:p>
          <a:p>
            <a:pPr>
              <a:buFont typeface="Arial" pitchFamily="34" charset="0"/>
              <a:buChar char="•"/>
            </a:pPr>
            <a:r>
              <a:rPr lang="en-US" sz="2400" dirty="0" smtClean="0"/>
              <a:t>Compare </a:t>
            </a:r>
            <a:r>
              <a:rPr lang="en-US" sz="2400" dirty="0"/>
              <a:t>it with the standards set out for solid waste </a:t>
            </a:r>
            <a:r>
              <a:rPr lang="en-US" sz="2400" dirty="0" smtClean="0"/>
              <a:t>management </a:t>
            </a:r>
            <a:r>
              <a:rPr lang="en-US" sz="2400" dirty="0"/>
              <a:t>in the CEQR Technical </a:t>
            </a:r>
            <a:r>
              <a:rPr lang="en-US" sz="2400" dirty="0" smtClean="0"/>
              <a:t>Manual</a:t>
            </a:r>
          </a:p>
          <a:p>
            <a:pPr>
              <a:buFont typeface="Arial" pitchFamily="34" charset="0"/>
              <a:buChar char="•"/>
            </a:pPr>
            <a:r>
              <a:rPr lang="en-US" sz="2400" dirty="0" smtClean="0"/>
              <a:t>Determine </a:t>
            </a:r>
            <a:r>
              <a:rPr lang="en-US" sz="2400" dirty="0"/>
              <a:t>if the proposed project will have a  significant adverse </a:t>
            </a:r>
            <a:r>
              <a:rPr lang="en-US" sz="2400" dirty="0" smtClean="0"/>
              <a:t>impact</a:t>
            </a:r>
          </a:p>
          <a:p>
            <a:pPr>
              <a:buFont typeface="Arial" pitchFamily="34" charset="0"/>
              <a:buChar char="•"/>
            </a:pPr>
            <a:r>
              <a:rPr lang="en-US" sz="2400" dirty="0" smtClean="0"/>
              <a:t>Make Recommendation to approve or reject</a:t>
            </a:r>
            <a:endParaRPr lang="en-US" sz="2400" dirty="0"/>
          </a:p>
          <a:p>
            <a:pPr>
              <a:buFont typeface="Arial" pitchFamily="34" charset="0"/>
              <a:buChar char="•"/>
            </a:pPr>
            <a:endParaRPr lang="en-US" sz="2400" dirty="0"/>
          </a:p>
        </p:txBody>
      </p:sp>
      <p:sp>
        <p:nvSpPr>
          <p:cNvPr id="7" name="Title 1"/>
          <p:cNvSpPr txBox="1">
            <a:spLocks/>
          </p:cNvSpPr>
          <p:nvPr/>
        </p:nvSpPr>
        <p:spPr>
          <a:xfrm>
            <a:off x="685800" y="-228600"/>
            <a:ext cx="7781730" cy="990600"/>
          </a:xfrm>
          <a:prstGeom prst="rect">
            <a:avLst/>
          </a:prstGeom>
        </p:spPr>
        <p:txBody>
          <a:bodyPr vert="horz" bIns="0" anchor="b" anchorCtr="0">
            <a:normAutofit/>
          </a:bodyPr>
          <a:lst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a:lstStyle>
          <a:p>
            <a:r>
              <a:rPr lang="en-US" sz="3000" dirty="0" err="1" smtClean="0"/>
              <a:t>ObjectiveS</a:t>
            </a:r>
            <a:endParaRPr lang="en-US" sz="3000" dirty="0"/>
          </a:p>
        </p:txBody>
      </p:sp>
      <p:sp>
        <p:nvSpPr>
          <p:cNvPr id="6" name="Text Placeholder 2"/>
          <p:cNvSpPr txBox="1">
            <a:spLocks/>
          </p:cNvSpPr>
          <p:nvPr/>
        </p:nvSpPr>
        <p:spPr>
          <a:xfrm>
            <a:off x="685800" y="4038600"/>
            <a:ext cx="7772400" cy="2819400"/>
          </a:xfrm>
          <a:prstGeom prst="rect">
            <a:avLst/>
          </a:prstGeom>
        </p:spPr>
        <p:txBody>
          <a:bodyPr vert="horz" tIns="0">
            <a:normAutofit/>
          </a:bodyPr>
          <a:lstStyle>
            <a:lvl1pPr marL="342900" indent="-342900" algn="l" rtl="0" eaLnBrk="1" latinLnBrk="0" hangingPunct="1">
              <a:spcBef>
                <a:spcPct val="20000"/>
              </a:spcBef>
              <a:buFontTx/>
              <a:buNone/>
              <a:defRPr kumimoji="0" sz="18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pPr>
              <a:buFont typeface="Arial" pitchFamily="34" charset="0"/>
              <a:buChar char="•"/>
            </a:pPr>
            <a:r>
              <a:rPr lang="en-US" sz="2400" dirty="0" smtClean="0"/>
              <a:t>Introduction</a:t>
            </a:r>
          </a:p>
          <a:p>
            <a:pPr>
              <a:buFont typeface="Arial" pitchFamily="34" charset="0"/>
              <a:buChar char="•"/>
            </a:pPr>
            <a:r>
              <a:rPr lang="en-US" sz="2400" dirty="0" smtClean="0"/>
              <a:t>Existing Residential Solid Waste</a:t>
            </a:r>
          </a:p>
          <a:p>
            <a:pPr>
              <a:buFont typeface="Arial" pitchFamily="34" charset="0"/>
              <a:buChar char="•"/>
            </a:pPr>
            <a:r>
              <a:rPr lang="en-US" sz="2400" dirty="0" smtClean="0"/>
              <a:t>Existing Commercial Solid Waste</a:t>
            </a:r>
          </a:p>
          <a:p>
            <a:pPr>
              <a:buFont typeface="Arial" pitchFamily="34" charset="0"/>
              <a:buChar char="•"/>
            </a:pPr>
            <a:r>
              <a:rPr lang="en-US" sz="2400" dirty="0" smtClean="0"/>
              <a:t>Project Municipal Solid Waste</a:t>
            </a:r>
          </a:p>
          <a:p>
            <a:pPr>
              <a:buFont typeface="Arial" pitchFamily="34" charset="0"/>
              <a:buChar char="•"/>
            </a:pPr>
            <a:r>
              <a:rPr lang="en-US" sz="2400" dirty="0" smtClean="0"/>
              <a:t>Impact on MSW Infrastructure</a:t>
            </a:r>
          </a:p>
          <a:p>
            <a:pPr>
              <a:buFont typeface="Arial" pitchFamily="34" charset="0"/>
              <a:buChar char="•"/>
            </a:pPr>
            <a:r>
              <a:rPr lang="en-US" sz="2400" dirty="0" smtClean="0"/>
              <a:t>Mitigation, Conclusion and Recommendation</a:t>
            </a:r>
          </a:p>
          <a:p>
            <a:pPr>
              <a:buFont typeface="Arial" pitchFamily="34" charset="0"/>
              <a:buChar char="•"/>
            </a:pPr>
            <a:endParaRPr lang="en-US" sz="2400" dirty="0"/>
          </a:p>
        </p:txBody>
      </p:sp>
    </p:spTree>
    <p:extLst>
      <p:ext uri="{BB962C8B-B14F-4D97-AF65-F5344CB8AC3E}">
        <p14:creationId xmlns:p14="http://schemas.microsoft.com/office/powerpoint/2010/main" val="22258096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z="2400" dirty="0" smtClean="0"/>
              <a:t>Group Meeting 4</a:t>
            </a:r>
            <a:br>
              <a:rPr lang="en-US" sz="2400" dirty="0" smtClean="0"/>
            </a:br>
            <a:r>
              <a:rPr lang="en-US" sz="2400" dirty="0" smtClean="0"/>
              <a:t>03/31/2011 1:30 PM – 2:30PM</a:t>
            </a:r>
            <a:br>
              <a:rPr lang="en-US" sz="2400" dirty="0" smtClean="0"/>
            </a:br>
            <a:r>
              <a:rPr lang="en-US" sz="2400" dirty="0" smtClean="0"/>
              <a:t/>
            </a:r>
            <a:br>
              <a:rPr lang="en-US" sz="2400" dirty="0" smtClean="0"/>
            </a:br>
            <a:endParaRPr lang="en-US" sz="2400" dirty="0"/>
          </a:p>
        </p:txBody>
      </p:sp>
      <p:sp>
        <p:nvSpPr>
          <p:cNvPr id="13" name="Content Placeholder 12"/>
          <p:cNvSpPr>
            <a:spLocks noGrp="1"/>
          </p:cNvSpPr>
          <p:nvPr>
            <p:ph idx="1"/>
          </p:nvPr>
        </p:nvSpPr>
        <p:spPr>
          <a:xfrm>
            <a:off x="457200" y="990600"/>
            <a:ext cx="8229600" cy="5135563"/>
          </a:xfrm>
        </p:spPr>
        <p:txBody>
          <a:bodyPr>
            <a:normAutofit fontScale="32500" lnSpcReduction="20000"/>
          </a:bodyPr>
          <a:lstStyle/>
          <a:p>
            <a:r>
              <a:rPr lang="en-US" sz="4800" dirty="0" smtClean="0">
                <a:latin typeface="Times New Roman" pitchFamily="18" charset="0"/>
                <a:cs typeface="Times New Roman" pitchFamily="18" charset="0"/>
              </a:rPr>
              <a:t>Roles:</a:t>
            </a:r>
          </a:p>
          <a:p>
            <a:pPr lvl="0"/>
            <a:r>
              <a:rPr lang="en-US" sz="4800" dirty="0" smtClean="0">
                <a:latin typeface="Times New Roman" pitchFamily="18" charset="0"/>
                <a:cs typeface="Times New Roman" pitchFamily="18" charset="0"/>
              </a:rPr>
              <a:t>Benjamin </a:t>
            </a:r>
            <a:r>
              <a:rPr lang="en-US" sz="4800" dirty="0" err="1" smtClean="0">
                <a:latin typeface="Times New Roman" pitchFamily="18" charset="0"/>
                <a:cs typeface="Times New Roman" pitchFamily="18" charset="0"/>
              </a:rPr>
              <a:t>Conable</a:t>
            </a:r>
            <a:r>
              <a:rPr lang="en-US" sz="4800" dirty="0" smtClean="0">
                <a:latin typeface="Times New Roman" pitchFamily="18" charset="0"/>
                <a:cs typeface="Times New Roman" pitchFamily="18" charset="0"/>
              </a:rPr>
              <a:t> – Team Leader;</a:t>
            </a:r>
          </a:p>
          <a:p>
            <a:pPr lvl="0"/>
            <a:r>
              <a:rPr lang="en-US" sz="4800" dirty="0" smtClean="0">
                <a:latin typeface="Times New Roman" pitchFamily="18" charset="0"/>
                <a:cs typeface="Times New Roman" pitchFamily="18" charset="0"/>
              </a:rPr>
              <a:t>Sebastian </a:t>
            </a:r>
            <a:r>
              <a:rPr lang="en-US" sz="4800" dirty="0" err="1" smtClean="0">
                <a:latin typeface="Times New Roman" pitchFamily="18" charset="0"/>
                <a:cs typeface="Times New Roman" pitchFamily="18" charset="0"/>
              </a:rPr>
              <a:t>Tinazzi</a:t>
            </a:r>
            <a:r>
              <a:rPr lang="en-US" sz="4800" dirty="0" smtClean="0">
                <a:latin typeface="Times New Roman" pitchFamily="18" charset="0"/>
                <a:cs typeface="Times New Roman" pitchFamily="18" charset="0"/>
              </a:rPr>
              <a:t> – </a:t>
            </a:r>
            <a:r>
              <a:rPr lang="en-US" sz="4800" dirty="0" err="1" smtClean="0">
                <a:latin typeface="Times New Roman" pitchFamily="18" charset="0"/>
                <a:cs typeface="Times New Roman" pitchFamily="18" charset="0"/>
              </a:rPr>
              <a:t>faciliator</a:t>
            </a:r>
            <a:r>
              <a:rPr lang="en-US" sz="4800" dirty="0" smtClean="0">
                <a:latin typeface="Times New Roman" pitchFamily="18" charset="0"/>
                <a:cs typeface="Times New Roman" pitchFamily="18" charset="0"/>
              </a:rPr>
              <a:t>;</a:t>
            </a:r>
          </a:p>
          <a:p>
            <a:pPr lvl="0"/>
            <a:r>
              <a:rPr lang="en-US" sz="4800" dirty="0" err="1" smtClean="0">
                <a:latin typeface="Times New Roman" pitchFamily="18" charset="0"/>
                <a:cs typeface="Times New Roman" pitchFamily="18" charset="0"/>
              </a:rPr>
              <a:t>Jubair</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Uddin</a:t>
            </a:r>
            <a:r>
              <a:rPr lang="en-US" sz="4800" dirty="0" smtClean="0">
                <a:latin typeface="Times New Roman" pitchFamily="18" charset="0"/>
                <a:cs typeface="Times New Roman" pitchFamily="18" charset="0"/>
              </a:rPr>
              <a:t>  - note taker.</a:t>
            </a:r>
          </a:p>
          <a:p>
            <a:pPr lvl="0"/>
            <a:r>
              <a:rPr lang="en-US" sz="4800" dirty="0" err="1" smtClean="0">
                <a:latin typeface="Times New Roman" pitchFamily="18" charset="0"/>
                <a:cs typeface="Times New Roman" pitchFamily="18" charset="0"/>
              </a:rPr>
              <a:t>Ksenia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Shikhmacheva</a:t>
            </a:r>
            <a:r>
              <a:rPr lang="en-US" sz="4800" dirty="0" smtClean="0">
                <a:latin typeface="Times New Roman" pitchFamily="18" charset="0"/>
                <a:cs typeface="Times New Roman" pitchFamily="18" charset="0"/>
              </a:rPr>
              <a:t> – time keeper;</a:t>
            </a:r>
          </a:p>
          <a:p>
            <a:r>
              <a:rPr lang="en-US" sz="4800" dirty="0" smtClean="0">
                <a:latin typeface="Times New Roman" pitchFamily="18" charset="0"/>
                <a:cs typeface="Times New Roman" pitchFamily="18" charset="0"/>
              </a:rPr>
              <a:t>Today’s meeting discussions</a:t>
            </a:r>
          </a:p>
          <a:p>
            <a:pPr lvl="0"/>
            <a:r>
              <a:rPr lang="en-US" sz="4800" dirty="0" smtClean="0">
                <a:latin typeface="Times New Roman" pitchFamily="18" charset="0"/>
                <a:cs typeface="Times New Roman" pitchFamily="18" charset="0"/>
              </a:rPr>
              <a:t>Every group member will write two power point slides</a:t>
            </a:r>
          </a:p>
          <a:p>
            <a:pPr lvl="0"/>
            <a:r>
              <a:rPr lang="en-US" sz="4800" dirty="0" smtClean="0">
                <a:latin typeface="Times New Roman" pitchFamily="18" charset="0"/>
                <a:cs typeface="Times New Roman" pitchFamily="18" charset="0"/>
              </a:rPr>
              <a:t>The back ground picture, a classic photo from 2010 photo album was anonymously selected by </a:t>
            </a:r>
          </a:p>
          <a:p>
            <a:pPr lvl="0"/>
            <a:r>
              <a:rPr lang="en-US" sz="4800" dirty="0" smtClean="0">
                <a:latin typeface="Times New Roman" pitchFamily="18" charset="0"/>
                <a:cs typeface="Times New Roman" pitchFamily="18" charset="0"/>
              </a:rPr>
              <a:t>everyone in the group</a:t>
            </a:r>
          </a:p>
          <a:p>
            <a:pPr lvl="0"/>
            <a:r>
              <a:rPr lang="en-US" sz="4800" dirty="0" smtClean="0">
                <a:latin typeface="Times New Roman" pitchFamily="18" charset="0"/>
                <a:cs typeface="Times New Roman" pitchFamily="18" charset="0"/>
              </a:rPr>
              <a:t>Everyone has agreed to present their part of the project for the final presentation.</a:t>
            </a:r>
          </a:p>
          <a:p>
            <a:pPr lvl="0"/>
            <a:r>
              <a:rPr lang="en-US" sz="4800" dirty="0" smtClean="0">
                <a:latin typeface="Times New Roman" pitchFamily="18" charset="0"/>
                <a:cs typeface="Times New Roman" pitchFamily="18" charset="0"/>
              </a:rPr>
              <a:t>No further questions for Professor Wittig. </a:t>
            </a:r>
          </a:p>
          <a:p>
            <a:pPr lvl="0"/>
            <a:r>
              <a:rPr lang="en-US" sz="4800" dirty="0" smtClean="0">
                <a:latin typeface="Times New Roman" pitchFamily="18" charset="0"/>
                <a:cs typeface="Times New Roman" pitchFamily="18" charset="0"/>
              </a:rPr>
              <a:t>Next meeting date and time:  Thursday April 14, 2011 @ 12:30</a:t>
            </a:r>
          </a:p>
          <a:p>
            <a:r>
              <a:rPr lang="en-US" sz="4800" dirty="0" smtClean="0">
                <a:latin typeface="Times New Roman" pitchFamily="18" charset="0"/>
                <a:cs typeface="Times New Roman" pitchFamily="18" charset="0"/>
              </a:rPr>
              <a:t>Roles for next meeting:</a:t>
            </a:r>
          </a:p>
          <a:p>
            <a:pPr lvl="0"/>
            <a:r>
              <a:rPr lang="en-US" sz="4800" dirty="0" smtClean="0">
                <a:latin typeface="Times New Roman" pitchFamily="18" charset="0"/>
                <a:cs typeface="Times New Roman" pitchFamily="18" charset="0"/>
              </a:rPr>
              <a:t>Team Leader (Final Project Manager) Benjamin </a:t>
            </a:r>
            <a:r>
              <a:rPr lang="en-US" sz="4800" dirty="0" err="1" smtClean="0">
                <a:latin typeface="Times New Roman" pitchFamily="18" charset="0"/>
                <a:cs typeface="Times New Roman" pitchFamily="18" charset="0"/>
              </a:rPr>
              <a:t>Conable</a:t>
            </a:r>
            <a:endParaRPr lang="en-US" sz="4800" dirty="0" smtClean="0">
              <a:latin typeface="Times New Roman" pitchFamily="18" charset="0"/>
              <a:cs typeface="Times New Roman" pitchFamily="18" charset="0"/>
            </a:endParaRPr>
          </a:p>
          <a:p>
            <a:pPr lvl="0"/>
            <a:r>
              <a:rPr lang="en-US" sz="4800" dirty="0" smtClean="0">
                <a:latin typeface="Times New Roman" pitchFamily="18" charset="0"/>
                <a:cs typeface="Times New Roman" pitchFamily="18" charset="0"/>
              </a:rPr>
              <a:t>Sebastian </a:t>
            </a:r>
            <a:r>
              <a:rPr lang="en-US" sz="4800" dirty="0" err="1" smtClean="0">
                <a:latin typeface="Times New Roman" pitchFamily="18" charset="0"/>
                <a:cs typeface="Times New Roman" pitchFamily="18" charset="0"/>
              </a:rPr>
              <a:t>Tinazzi</a:t>
            </a:r>
            <a:r>
              <a:rPr lang="en-US" sz="4800" dirty="0" smtClean="0">
                <a:latin typeface="Times New Roman" pitchFamily="18" charset="0"/>
                <a:cs typeface="Times New Roman" pitchFamily="18" charset="0"/>
              </a:rPr>
              <a:t> will organize the slides</a:t>
            </a:r>
          </a:p>
          <a:p>
            <a:r>
              <a:rPr lang="en-US" sz="4800" dirty="0" smtClean="0">
                <a:latin typeface="Times New Roman" pitchFamily="18" charset="0"/>
                <a:cs typeface="Times New Roman" pitchFamily="18" charset="0"/>
              </a:rPr>
              <a:t>Agenda for next meeting:</a:t>
            </a:r>
          </a:p>
          <a:p>
            <a:pPr lvl="0"/>
            <a:r>
              <a:rPr lang="en-US" sz="4800" dirty="0" smtClean="0">
                <a:latin typeface="Times New Roman" pitchFamily="18" charset="0"/>
                <a:cs typeface="Times New Roman" pitchFamily="18" charset="0"/>
              </a:rPr>
              <a:t>Discuss the details and specifics of the presentation</a:t>
            </a:r>
          </a:p>
          <a:p>
            <a:pPr lvl="0"/>
            <a:r>
              <a:rPr lang="en-US" sz="4800" dirty="0" smtClean="0">
                <a:latin typeface="Times New Roman" pitchFamily="18" charset="0"/>
                <a:cs typeface="Times New Roman" pitchFamily="18" charset="0"/>
              </a:rPr>
              <a:t>Discuss power point slide for the presentation</a:t>
            </a:r>
          </a:p>
          <a:p>
            <a:pPr lvl="0"/>
            <a:r>
              <a:rPr lang="en-US" sz="4800" dirty="0" smtClean="0">
                <a:latin typeface="Times New Roman" pitchFamily="18" charset="0"/>
                <a:cs typeface="Times New Roman" pitchFamily="18" charset="0"/>
              </a:rPr>
              <a:t>Discuss IW5</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6362"/>
            <a:ext cx="8229600" cy="1249362"/>
          </a:xfrm>
        </p:spPr>
        <p:txBody>
          <a:bodyPr/>
          <a:lstStyle/>
          <a:p>
            <a:r>
              <a:rPr lang="en-US" sz="3000" dirty="0" smtClean="0"/>
              <a:t>Introduction</a:t>
            </a:r>
            <a:endParaRPr lang="en-US" sz="3000" dirty="0"/>
          </a:p>
        </p:txBody>
      </p:sp>
      <p:sp>
        <p:nvSpPr>
          <p:cNvPr id="8" name="Content Placeholder 7"/>
          <p:cNvSpPr>
            <a:spLocks noGrp="1"/>
          </p:cNvSpPr>
          <p:nvPr>
            <p:ph idx="1"/>
          </p:nvPr>
        </p:nvSpPr>
        <p:spPr>
          <a:xfrm>
            <a:off x="457200" y="1096962"/>
            <a:ext cx="8229600" cy="4525963"/>
          </a:xfrm>
        </p:spPr>
        <p:txBody>
          <a:bodyPr>
            <a:normAutofit/>
          </a:bodyPr>
          <a:lstStyle/>
          <a:p>
            <a:r>
              <a:rPr lang="en-US" dirty="0"/>
              <a:t>The property for this report is the volume of municipal solid waste disposed of within the development area in existing and build </a:t>
            </a:r>
            <a:r>
              <a:rPr lang="en-US" dirty="0" smtClean="0"/>
              <a:t>conditions.</a:t>
            </a:r>
          </a:p>
          <a:p>
            <a:r>
              <a:rPr lang="en-US" dirty="0" smtClean="0"/>
              <a:t>The threshold for significant adverse impact is an additional 50 tons/week MSW.</a:t>
            </a:r>
          </a:p>
          <a:p>
            <a:r>
              <a:rPr lang="en-US" dirty="0" smtClean="0"/>
              <a:t>The study area is set at the edges of the project as MSW generation outside the area is not expected to change.</a:t>
            </a:r>
            <a:endParaRPr lang="en-US" dirty="0"/>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958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958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958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958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Grp="1" noChangeAspect="1" noChangeArrowheads="1"/>
          </p:cNvPicPr>
          <p:nvPr>
            <p:ph type="pic" sz="quarter" idx="11"/>
          </p:nvPr>
        </p:nvPicPr>
        <p:blipFill>
          <a:blip r:embed="rId3" cstate="print"/>
          <a:srcRect l="4557" r="4557"/>
          <a:stretch>
            <a:fillRect/>
          </a:stretch>
        </p:blipFill>
        <p:spPr bwMode="auto">
          <a:xfrm>
            <a:off x="4800600" y="1905000"/>
            <a:ext cx="4114800" cy="30861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2" name="Content Placeholder 21"/>
              <p:cNvSpPr>
                <a:spLocks noGrp="1"/>
              </p:cNvSpPr>
              <p:nvPr>
                <p:ph type="body" sz="quarter" idx="13"/>
              </p:nvPr>
            </p:nvSpPr>
            <p:spPr>
              <a:xfrm>
                <a:off x="152400" y="1295400"/>
                <a:ext cx="4876800" cy="5257800"/>
              </a:xfrm>
            </p:spPr>
            <p:txBody>
              <a:bodyPr>
                <a:norm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i="1">
                              <a:latin typeface="Cambria Math"/>
                            </a:rPr>
                            <m:t>𝑈</m:t>
                          </m:r>
                        </m:e>
                        <m:sub>
                          <m:r>
                            <a:rPr lang="en-US" sz="2800" i="1">
                              <a:latin typeface="Cambria Math"/>
                            </a:rPr>
                            <m:t>𝐵</m:t>
                          </m:r>
                        </m:sub>
                      </m:sSub>
                      <m:r>
                        <a:rPr lang="en-US" sz="2800">
                          <a:latin typeface="Cambria Math"/>
                        </a:rPr>
                        <m:t>×</m:t>
                      </m:r>
                      <m:r>
                        <a:rPr lang="en-US" sz="2800" i="1">
                          <a:latin typeface="Cambria Math"/>
                        </a:rPr>
                        <m:t>𝐵</m:t>
                      </m:r>
                      <m:r>
                        <a:rPr lang="en-US" sz="2800">
                          <a:latin typeface="Cambria Math"/>
                        </a:rPr>
                        <m:t>=</m:t>
                      </m:r>
                      <m:sSub>
                        <m:sSubPr>
                          <m:ctrlPr>
                            <a:rPr lang="en-US" sz="2800" i="1">
                              <a:latin typeface="Cambria Math"/>
                            </a:rPr>
                          </m:ctrlPr>
                        </m:sSubPr>
                        <m:e>
                          <m:r>
                            <a:rPr lang="en-US" sz="2800" i="1">
                              <a:latin typeface="Cambria Math"/>
                            </a:rPr>
                            <m:t>𝑈</m:t>
                          </m:r>
                        </m:e>
                        <m:sub>
                          <m:r>
                            <a:rPr lang="en-US" sz="2800" i="1">
                              <a:latin typeface="Cambria Math"/>
                            </a:rPr>
                            <m:t>𝑇</m:t>
                          </m:r>
                        </m:sub>
                      </m:sSub>
                    </m:oMath>
                  </m:oMathPara>
                </a14:m>
                <a:endParaRPr lang="en-US" sz="2800" dirty="0" smtClean="0"/>
              </a:p>
              <a:p>
                <a:r>
                  <a:rPr lang="en-US" sz="2000" i="1" dirty="0" smtClean="0"/>
                  <a:t>U</a:t>
                </a:r>
                <a:r>
                  <a:rPr lang="en-US" sz="2000" i="1" baseline="-25000" dirty="0" smtClean="0"/>
                  <a:t>B</a:t>
                </a:r>
                <a:r>
                  <a:rPr lang="en-US" sz="2000" dirty="0" smtClean="0"/>
                  <a:t> is number of units in a sample block</a:t>
                </a:r>
              </a:p>
              <a:p>
                <a:r>
                  <a:rPr lang="en-US" sz="2000" i="1" dirty="0" smtClean="0"/>
                  <a:t>B</a:t>
                </a:r>
                <a:r>
                  <a:rPr lang="en-US" sz="2000" dirty="0" smtClean="0"/>
                  <a:t> is the number of residential blocks in the study area</a:t>
                </a:r>
              </a:p>
              <a:p>
                <a:r>
                  <a:rPr lang="en-US" sz="2000" i="1" dirty="0" smtClean="0"/>
                  <a:t>U</a:t>
                </a:r>
                <a:r>
                  <a:rPr lang="en-US" sz="2000" i="1" baseline="-25000" dirty="0" smtClean="0"/>
                  <a:t>T</a:t>
                </a:r>
                <a:r>
                  <a:rPr lang="en-US" sz="2000" dirty="0" smtClean="0"/>
                  <a:t> is total units in study area</a:t>
                </a:r>
              </a:p>
              <a:p>
                <a:endParaRPr lang="en-US" sz="2800" dirty="0" smtClean="0"/>
              </a:p>
              <a:p>
                <a:pPr/>
                <a14:m>
                  <m:oMathPara xmlns:m="http://schemas.openxmlformats.org/officeDocument/2006/math">
                    <m:oMathParaPr>
                      <m:jc m:val="left"/>
                    </m:oMathParaPr>
                    <m:oMath xmlns:m="http://schemas.openxmlformats.org/officeDocument/2006/math">
                      <m:sSub>
                        <m:sSubPr>
                          <m:ctrlPr>
                            <a:rPr lang="en-US" sz="2800" i="1">
                              <a:latin typeface="Cambria Math"/>
                            </a:rPr>
                          </m:ctrlPr>
                        </m:sSubPr>
                        <m:e>
                          <m:r>
                            <a:rPr lang="en-US" sz="2800" i="1">
                              <a:latin typeface="Cambria Math"/>
                            </a:rPr>
                            <m:t>𝑈</m:t>
                          </m:r>
                        </m:e>
                        <m:sub>
                          <m:r>
                            <a:rPr lang="en-US" sz="2800" i="1">
                              <a:latin typeface="Cambria Math"/>
                            </a:rPr>
                            <m:t>𝑇</m:t>
                          </m:r>
                        </m:sub>
                      </m:sSub>
                      <m:r>
                        <a:rPr lang="en-US" sz="2800">
                          <a:latin typeface="Cambria Math"/>
                        </a:rPr>
                        <m:t>×</m:t>
                      </m:r>
                      <m:sSub>
                        <m:sSubPr>
                          <m:ctrlPr>
                            <a:rPr lang="en-US" sz="2800" i="1">
                              <a:latin typeface="Cambria Math"/>
                            </a:rPr>
                          </m:ctrlPr>
                        </m:sSubPr>
                        <m:e>
                          <m:r>
                            <a:rPr lang="en-US" sz="2800" i="1">
                              <a:latin typeface="Cambria Math"/>
                            </a:rPr>
                            <m:t>𝑅</m:t>
                          </m:r>
                        </m:e>
                        <m:sub>
                          <m:r>
                            <a:rPr lang="en-US" sz="2800" i="1">
                              <a:latin typeface="Cambria Math"/>
                            </a:rPr>
                            <m:t>𝑈</m:t>
                          </m:r>
                        </m:sub>
                      </m:sSub>
                      <m:r>
                        <a:rPr lang="en-US" sz="2800">
                          <a:latin typeface="Cambria Math"/>
                        </a:rPr>
                        <m:t>×</m:t>
                      </m:r>
                      <m:f>
                        <m:fPr>
                          <m:ctrlPr>
                            <a:rPr lang="en-US" sz="2800" i="1">
                              <a:latin typeface="Cambria Math"/>
                            </a:rPr>
                          </m:ctrlPr>
                        </m:fPr>
                        <m:num>
                          <m:r>
                            <a:rPr lang="en-US" sz="2800">
                              <a:latin typeface="Cambria Math"/>
                            </a:rPr>
                            <m:t>1</m:t>
                          </m:r>
                          <m:r>
                            <a:rPr lang="en-US" sz="2800" i="1">
                              <a:latin typeface="Cambria Math"/>
                            </a:rPr>
                            <m:t>𝑡𝑜𝑛</m:t>
                          </m:r>
                        </m:num>
                        <m:den>
                          <m:r>
                            <a:rPr lang="en-US" sz="2800">
                              <a:latin typeface="Cambria Math"/>
                            </a:rPr>
                            <m:t>2000</m:t>
                          </m:r>
                          <m:r>
                            <a:rPr lang="en-US" sz="2800" i="1">
                              <a:latin typeface="Cambria Math"/>
                            </a:rPr>
                            <m:t>𝑙𝑏𝑠</m:t>
                          </m:r>
                        </m:den>
                      </m:f>
                      <m:r>
                        <a:rPr lang="en-US" sz="2800">
                          <a:latin typeface="Cambria Math"/>
                        </a:rPr>
                        <m:t>=</m:t>
                      </m:r>
                      <m:r>
                        <a:rPr lang="en-US" sz="2800" i="1">
                          <a:latin typeface="Cambria Math"/>
                        </a:rPr>
                        <m:t>𝑀𝑆</m:t>
                      </m:r>
                      <m:sSub>
                        <m:sSubPr>
                          <m:ctrlPr>
                            <a:rPr lang="en-US" sz="2800" i="1">
                              <a:latin typeface="Cambria Math"/>
                            </a:rPr>
                          </m:ctrlPr>
                        </m:sSubPr>
                        <m:e>
                          <m:r>
                            <a:rPr lang="en-US" sz="2800" i="1">
                              <a:latin typeface="Cambria Math"/>
                            </a:rPr>
                            <m:t>𝑊</m:t>
                          </m:r>
                        </m:e>
                        <m:sub>
                          <m:r>
                            <a:rPr lang="en-US" sz="2800" i="1">
                              <a:latin typeface="Cambria Math"/>
                            </a:rPr>
                            <m:t>𝐸𝑅</m:t>
                          </m:r>
                        </m:sub>
                      </m:sSub>
                    </m:oMath>
                  </m:oMathPara>
                </a14:m>
                <a:endParaRPr lang="en-US" sz="3200" dirty="0" smtClean="0"/>
              </a:p>
              <a:p>
                <a:endParaRPr lang="en-US" sz="3200" dirty="0" smtClean="0"/>
              </a:p>
              <a:p>
                <a:endParaRPr lang="en-US" sz="3200" dirty="0" smtClean="0"/>
              </a:p>
            </p:txBody>
          </p:sp>
        </mc:Choice>
        <mc:Fallback xmlns="">
          <p:sp>
            <p:nvSpPr>
              <p:cNvPr id="22" name="Content Placeholder 21"/>
              <p:cNvSpPr>
                <a:spLocks noGrp="1" noRot="1" noChangeAspect="1" noMove="1" noResize="1" noEditPoints="1" noAdjustHandles="1" noChangeArrowheads="1" noChangeShapeType="1" noTextEdit="1"/>
              </p:cNvSpPr>
              <p:nvPr>
                <p:ph type="body" sz="quarter" idx="13"/>
              </p:nvPr>
            </p:nvSpPr>
            <p:spPr>
              <a:xfrm>
                <a:off x="152400" y="1295400"/>
                <a:ext cx="4876800" cy="5257800"/>
              </a:xfrm>
              <a:blipFill rotWithShape="1">
                <a:blip r:embed="rId4" cstate="print"/>
                <a:stretch>
                  <a:fillRect l="-1250"/>
                </a:stretch>
              </a:blipFill>
            </p:spPr>
            <p:txBody>
              <a:bodyPr/>
              <a:lstStyle/>
              <a:p>
                <a:r>
                  <a:rPr lang="en-US" dirty="0">
                    <a:noFill/>
                  </a:rPr>
                  <a:t> </a:t>
                </a:r>
              </a:p>
            </p:txBody>
          </p:sp>
        </mc:Fallback>
      </mc:AlternateContent>
      <p:sp>
        <p:nvSpPr>
          <p:cNvPr id="21" name="Title 20"/>
          <p:cNvSpPr>
            <a:spLocks noGrp="1"/>
          </p:cNvSpPr>
          <p:nvPr>
            <p:ph type="title" idx="4294967295"/>
          </p:nvPr>
        </p:nvSpPr>
        <p:spPr>
          <a:xfrm>
            <a:off x="457200" y="1"/>
            <a:ext cx="8458200" cy="1066800"/>
          </a:xfrm>
        </p:spPr>
        <p:txBody>
          <a:bodyPr>
            <a:normAutofit/>
          </a:bodyPr>
          <a:lstStyle/>
          <a:p>
            <a:r>
              <a:rPr lang="en-US" sz="3000" dirty="0" smtClean="0"/>
              <a:t>Existing Residential Solid Waste</a:t>
            </a:r>
            <a:endParaRPr lang="en-US" sz="3000" dirty="0"/>
          </a:p>
        </p:txBody>
      </p:sp>
      <p:sp>
        <p:nvSpPr>
          <p:cNvPr id="30" name="Content Placeholder 21"/>
          <p:cNvSpPr txBox="1">
            <a:spLocks/>
          </p:cNvSpPr>
          <p:nvPr/>
        </p:nvSpPr>
        <p:spPr>
          <a:xfrm>
            <a:off x="152400" y="4724400"/>
            <a:ext cx="4114800" cy="2286000"/>
          </a:xfrm>
          <a:prstGeom prst="rect">
            <a:avLst/>
          </a:prstGeom>
        </p:spPr>
        <p:txBody>
          <a:bodyPr anchor="t" anchorCtr="0">
            <a:normAutofit/>
          </a:bodyPr>
          <a:lstStyle/>
          <a:p>
            <a:r>
              <a:rPr lang="en-US" sz="2000" i="1" dirty="0" smtClean="0"/>
              <a:t>MSW</a:t>
            </a:r>
            <a:r>
              <a:rPr lang="en-US" sz="2000" i="1" baseline="-25000" dirty="0" smtClean="0"/>
              <a:t>ER</a:t>
            </a:r>
            <a:r>
              <a:rPr lang="en-US" sz="2000" dirty="0" smtClean="0"/>
              <a:t> is Municipal Solid Waste generated in tons per week by existing residential </a:t>
            </a:r>
          </a:p>
          <a:p>
            <a:r>
              <a:rPr lang="en-US" sz="2000" i="1" dirty="0" smtClean="0"/>
              <a:t>R</a:t>
            </a:r>
            <a:r>
              <a:rPr lang="en-US" sz="2000" i="1" baseline="-25000" dirty="0" smtClean="0"/>
              <a:t>U</a:t>
            </a:r>
            <a:r>
              <a:rPr lang="en-US" sz="2000" dirty="0" smtClean="0"/>
              <a:t> is MSW generation rate in pounds per unit per week based on Table 1.</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0" cap="none" spc="0" normalizeH="0" baseline="0" noProof="0" dirty="0" smtClean="0">
              <a:ln>
                <a:noFill/>
              </a:ln>
              <a:solidFill>
                <a:schemeClr val="tx1"/>
              </a:solidFill>
              <a:effectLst/>
              <a:uLnTx/>
              <a:uFillTx/>
            </a:endParaRPr>
          </a:p>
          <a:p>
            <a:pPr marL="0" marR="0" lvl="0" indent="0" algn="l" defTabSz="914400" rtl="0" eaLnBrk="1" fontAlgn="auto" latinLnBrk="0" hangingPunct="1">
              <a:lnSpc>
                <a:spcPct val="100000"/>
              </a:lnSpc>
              <a:spcBef>
                <a:spcPct val="20000"/>
              </a:spcBef>
              <a:spcAft>
                <a:spcPts val="0"/>
              </a:spcAft>
              <a:buClrTx/>
              <a:buSzTx/>
              <a:tabLst/>
              <a:defRPr/>
            </a:pPr>
            <a:endParaRPr kumimoji="0" lang="en-US" sz="2000" b="0" i="0" u="none" strike="noStrike" kern="0" cap="none" spc="0" normalizeH="0" baseline="0" noProof="0" dirty="0" smtClean="0">
              <a:ln>
                <a:noFill/>
              </a:ln>
              <a:solidFill>
                <a:schemeClr val="tx1"/>
              </a:solidFill>
              <a:effectLst/>
              <a:uLnTx/>
              <a:uFillTx/>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6200"/>
            <a:ext cx="8229600" cy="990600"/>
          </a:xfrm>
        </p:spPr>
        <p:txBody>
          <a:bodyPr>
            <a:normAutofit/>
          </a:bodyPr>
          <a:lstStyle/>
          <a:p>
            <a:r>
              <a:rPr lang="en-US" sz="3000" dirty="0" smtClean="0"/>
              <a:t>Existing Residential Solid Waste</a:t>
            </a:r>
            <a:endParaRPr lang="en-US" sz="3000"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457200" y="1219200"/>
                <a:ext cx="8229600" cy="4906963"/>
              </a:xfrm>
            </p:spPr>
            <p:txBody>
              <a:bodyPr>
                <a:noAutofit/>
              </a:bodyPr>
              <a:lstStyle/>
              <a:p>
                <a:r>
                  <a:rPr lang="en-US" dirty="0" smtClean="0"/>
                  <a:t>Rate= 41 pounds per unit per week per residential unit</a:t>
                </a:r>
              </a:p>
              <a:p>
                <a:pPr marL="0" indent="0">
                  <a:buNone/>
                </a:pPr>
                <a14:m>
                  <m:oMathPara xmlns:m="http://schemas.openxmlformats.org/officeDocument/2006/math">
                    <m:oMathParaPr>
                      <m:jc m:val="left"/>
                    </m:oMathParaPr>
                    <m:oMath xmlns:m="http://schemas.openxmlformats.org/officeDocument/2006/math">
                      <m:m>
                        <m:mPr>
                          <m:mcs>
                            <m:mc>
                              <m:mcPr>
                                <m:count m:val="1"/>
                                <m:mcJc m:val="center"/>
                              </m:mcPr>
                            </m:mc>
                          </m:mcs>
                          <m:ctrlPr>
                            <a:rPr lang="en-US" sz="2800" i="1" smtClean="0">
                              <a:latin typeface="Cambria Math"/>
                            </a:rPr>
                          </m:ctrlPr>
                        </m:mPr>
                        <m:mr>
                          <m:e>
                            <m:eqArr>
                              <m:eqArrPr>
                                <m:ctrlPr>
                                  <a:rPr lang="en-US" sz="2800" i="1">
                                    <a:latin typeface="Cambria Math"/>
                                  </a:rPr>
                                </m:ctrlPr>
                              </m:eqArrPr>
                              <m:e>
                                <m:r>
                                  <a:rPr lang="en-US" sz="2800">
                                    <a:latin typeface="Cambria Math"/>
                                  </a:rPr>
                                  <m:t>464</m:t>
                                </m:r>
                                <m:f>
                                  <m:fPr>
                                    <m:ctrlPr>
                                      <a:rPr lang="en-US" sz="2800" i="1">
                                        <a:latin typeface="Cambria Math"/>
                                      </a:rPr>
                                    </m:ctrlPr>
                                  </m:fPr>
                                  <m:num>
                                    <m:r>
                                      <a:rPr lang="en-US" sz="2800" i="1">
                                        <a:latin typeface="Cambria Math"/>
                                      </a:rPr>
                                      <m:t>𝑢𝑛𝑖𝑡𝑠</m:t>
                                    </m:r>
                                  </m:num>
                                  <m:den>
                                    <m:r>
                                      <a:rPr lang="en-US" sz="2800" i="1">
                                        <a:latin typeface="Cambria Math"/>
                                      </a:rPr>
                                      <m:t>𝑏𝑙𝑜𝑐</m:t>
                                    </m:r>
                                    <m:sSub>
                                      <m:sSubPr>
                                        <m:ctrlPr>
                                          <a:rPr lang="en-US" sz="2800" i="1">
                                            <a:latin typeface="Cambria Math"/>
                                          </a:rPr>
                                        </m:ctrlPr>
                                      </m:sSubPr>
                                      <m:e>
                                        <m:r>
                                          <a:rPr lang="en-US" sz="2800" i="1">
                                            <a:latin typeface="Cambria Math"/>
                                          </a:rPr>
                                          <m:t>𝑘</m:t>
                                        </m:r>
                                      </m:e>
                                      <m:sub>
                                        <m:r>
                                          <a:rPr lang="en-US" sz="2800" i="1">
                                            <a:latin typeface="Cambria Math"/>
                                          </a:rPr>
                                          <m:t>𝑠𝑡𝑑</m:t>
                                        </m:r>
                                      </m:sub>
                                    </m:sSub>
                                  </m:den>
                                </m:f>
                                <m:r>
                                  <a:rPr lang="en-US" sz="2800">
                                    <a:latin typeface="Cambria Math"/>
                                  </a:rPr>
                                  <m:t>×7</m:t>
                                </m:r>
                                <m:r>
                                  <a:rPr lang="en-US" sz="2800" i="1">
                                    <a:latin typeface="Cambria Math"/>
                                  </a:rPr>
                                  <m:t>𝑏𝑙𝑜𝑐𝑘</m:t>
                                </m:r>
                                <m:sSub>
                                  <m:sSubPr>
                                    <m:ctrlPr>
                                      <a:rPr lang="en-US" sz="2800" i="1">
                                        <a:latin typeface="Cambria Math"/>
                                      </a:rPr>
                                    </m:ctrlPr>
                                  </m:sSubPr>
                                  <m:e>
                                    <m:r>
                                      <a:rPr lang="en-US" sz="2800" i="1">
                                        <a:latin typeface="Cambria Math"/>
                                      </a:rPr>
                                      <m:t>𝑠</m:t>
                                    </m:r>
                                  </m:e>
                                  <m:sub>
                                    <m:r>
                                      <a:rPr lang="en-US" sz="2800" i="1">
                                        <a:latin typeface="Cambria Math"/>
                                      </a:rPr>
                                      <m:t>𝑠𝑡𝑑</m:t>
                                    </m:r>
                                  </m:sub>
                                </m:sSub>
                                <m:r>
                                  <a:rPr lang="en-US" sz="2800">
                                    <a:latin typeface="Cambria Math"/>
                                  </a:rPr>
                                  <m:t>+920</m:t>
                                </m:r>
                                <m:f>
                                  <m:fPr>
                                    <m:ctrlPr>
                                      <a:rPr lang="en-US" sz="2800" i="1">
                                        <a:latin typeface="Cambria Math"/>
                                      </a:rPr>
                                    </m:ctrlPr>
                                  </m:fPr>
                                  <m:num>
                                    <m:r>
                                      <a:rPr lang="en-US" sz="2800" i="1">
                                        <a:latin typeface="Cambria Math"/>
                                      </a:rPr>
                                      <m:t>𝑢𝑛𝑖𝑡𝑠</m:t>
                                    </m:r>
                                  </m:num>
                                  <m:den>
                                    <m:r>
                                      <a:rPr lang="en-US" sz="2800" i="1">
                                        <a:latin typeface="Cambria Math"/>
                                      </a:rPr>
                                      <m:t>𝑏𝑙𝑜𝑐</m:t>
                                    </m:r>
                                    <m:sSub>
                                      <m:sSubPr>
                                        <m:ctrlPr>
                                          <a:rPr lang="en-US" sz="2800" i="1">
                                            <a:latin typeface="Cambria Math"/>
                                          </a:rPr>
                                        </m:ctrlPr>
                                      </m:sSubPr>
                                      <m:e>
                                        <m:r>
                                          <a:rPr lang="en-US" sz="2800" i="1">
                                            <a:latin typeface="Cambria Math"/>
                                          </a:rPr>
                                          <m:t>𝑘</m:t>
                                        </m:r>
                                      </m:e>
                                      <m:sub>
                                        <m:r>
                                          <a:rPr lang="en-US" sz="2800" i="1">
                                            <a:latin typeface="Cambria Math"/>
                                          </a:rPr>
                                          <m:t>h𝑑</m:t>
                                        </m:r>
                                      </m:sub>
                                    </m:sSub>
                                  </m:den>
                                </m:f>
                                <m:r>
                                  <a:rPr lang="en-US" sz="2800">
                                    <a:latin typeface="Cambria Math"/>
                                  </a:rPr>
                                  <m:t>×1</m:t>
                                </m:r>
                                <m:r>
                                  <a:rPr lang="en-US" sz="2800" i="1">
                                    <a:latin typeface="Cambria Math"/>
                                  </a:rPr>
                                  <m:t>𝑏𝑙𝑜𝑐</m:t>
                                </m:r>
                                <m:sSub>
                                  <m:sSubPr>
                                    <m:ctrlPr>
                                      <a:rPr lang="en-US" sz="2800" i="1">
                                        <a:latin typeface="Cambria Math"/>
                                      </a:rPr>
                                    </m:ctrlPr>
                                  </m:sSubPr>
                                  <m:e>
                                    <m:r>
                                      <a:rPr lang="en-US" sz="2800" i="1">
                                        <a:latin typeface="Cambria Math"/>
                                      </a:rPr>
                                      <m:t>𝑘</m:t>
                                    </m:r>
                                  </m:e>
                                  <m:sub>
                                    <m:r>
                                      <a:rPr lang="en-US" sz="2800" i="1">
                                        <a:latin typeface="Cambria Math"/>
                                      </a:rPr>
                                      <m:t>h𝑑</m:t>
                                    </m:r>
                                  </m:sub>
                                </m:sSub>
                              </m:e>
                              <m:e>
                                <m:r>
                                  <a:rPr lang="en-US" sz="2800">
                                    <a:latin typeface="Cambria Math"/>
                                  </a:rPr>
                                  <m:t>=4168</m:t>
                                </m:r>
                                <m:r>
                                  <a:rPr lang="en-US" sz="2800" i="1">
                                    <a:latin typeface="Cambria Math"/>
                                  </a:rPr>
                                  <m:t>𝑢𝑛𝑖𝑡𝑠</m:t>
                                </m:r>
                              </m:e>
                            </m:eqArr>
                          </m:e>
                        </m:mr>
                        <m:mr>
                          <m:e/>
                        </m:mr>
                      </m:m>
                    </m:oMath>
                  </m:oMathPara>
                </a14:m>
                <a:endParaRPr lang="en-US" sz="2600" dirty="0" smtClean="0"/>
              </a:p>
              <a:p>
                <a:pPr marL="0" indent="0">
                  <a:buNone/>
                </a:pPr>
                <a14:m>
                  <m:oMathPara xmlns:m="http://schemas.openxmlformats.org/officeDocument/2006/math">
                    <m:oMathParaPr>
                      <m:jc m:val="left"/>
                    </m:oMathParaPr>
                    <m:oMath xmlns:m="http://schemas.openxmlformats.org/officeDocument/2006/math">
                      <m:r>
                        <a:rPr lang="en-US" sz="2800">
                          <a:latin typeface="Cambria Math"/>
                        </a:rPr>
                        <m:t>4168</m:t>
                      </m:r>
                      <m:r>
                        <a:rPr lang="en-US" sz="2800" i="1">
                          <a:latin typeface="Cambria Math"/>
                        </a:rPr>
                        <m:t>𝑢𝑛𝑖𝑡𝑠</m:t>
                      </m:r>
                      <m:r>
                        <a:rPr lang="en-US" sz="2800">
                          <a:latin typeface="Cambria Math"/>
                        </a:rPr>
                        <m:t>×41</m:t>
                      </m:r>
                      <m:f>
                        <m:fPr>
                          <m:ctrlPr>
                            <a:rPr lang="en-US" sz="2800" i="1">
                              <a:latin typeface="Cambria Math"/>
                            </a:rPr>
                          </m:ctrlPr>
                        </m:fPr>
                        <m:num>
                          <m:r>
                            <a:rPr lang="en-US" sz="2800" i="1">
                              <a:latin typeface="Cambria Math"/>
                            </a:rPr>
                            <m:t>𝑙𝑏𝑠</m:t>
                          </m:r>
                        </m:num>
                        <m:den>
                          <m:r>
                            <a:rPr lang="en-US" sz="2800" i="1">
                              <a:latin typeface="Cambria Math"/>
                            </a:rPr>
                            <m:t>𝑤𝑒𝑒𝑘</m:t>
                          </m:r>
                        </m:den>
                      </m:f>
                      <m:r>
                        <a:rPr lang="en-US" sz="2800">
                          <a:latin typeface="Cambria Math"/>
                        </a:rPr>
                        <m:t>×</m:t>
                      </m:r>
                      <m:f>
                        <m:fPr>
                          <m:ctrlPr>
                            <a:rPr lang="en-US" sz="2800" i="1">
                              <a:latin typeface="Cambria Math"/>
                            </a:rPr>
                          </m:ctrlPr>
                        </m:fPr>
                        <m:num>
                          <m:r>
                            <a:rPr lang="en-US" sz="2800">
                              <a:latin typeface="Cambria Math"/>
                            </a:rPr>
                            <m:t>1</m:t>
                          </m:r>
                          <m:r>
                            <a:rPr lang="en-US" sz="2800" i="1">
                              <a:latin typeface="Cambria Math"/>
                            </a:rPr>
                            <m:t>𝑡𝑜𝑛</m:t>
                          </m:r>
                        </m:num>
                        <m:den>
                          <m:r>
                            <a:rPr lang="en-US" sz="2800">
                              <a:latin typeface="Cambria Math"/>
                            </a:rPr>
                            <m:t>2000</m:t>
                          </m:r>
                          <m:r>
                            <a:rPr lang="en-US" sz="2800" i="1">
                              <a:latin typeface="Cambria Math"/>
                            </a:rPr>
                            <m:t>𝑙𝑏𝑠</m:t>
                          </m:r>
                        </m:den>
                      </m:f>
                      <m:r>
                        <a:rPr lang="en-US" sz="2800">
                          <a:latin typeface="Cambria Math"/>
                        </a:rPr>
                        <m:t>=85.4</m:t>
                      </m:r>
                      <m:f>
                        <m:fPr>
                          <m:ctrlPr>
                            <a:rPr lang="en-US" sz="2800" i="1">
                              <a:latin typeface="Cambria Math"/>
                            </a:rPr>
                          </m:ctrlPr>
                        </m:fPr>
                        <m:num>
                          <m:r>
                            <a:rPr lang="en-US" sz="2800" i="1">
                              <a:latin typeface="Cambria Math"/>
                            </a:rPr>
                            <m:t>𝑡𝑜𝑛𝑠</m:t>
                          </m:r>
                        </m:num>
                        <m:den>
                          <m:r>
                            <a:rPr lang="en-US" sz="2800" i="1">
                              <a:latin typeface="Cambria Math"/>
                            </a:rPr>
                            <m:t>𝑤𝑒𝑒𝑘</m:t>
                          </m:r>
                        </m:den>
                      </m:f>
                    </m:oMath>
                  </m:oMathPara>
                </a14:m>
                <a:endParaRPr lang="en-US" sz="2600" dirty="0" smtClean="0"/>
              </a:p>
              <a:p>
                <a:r>
                  <a:rPr lang="en-US" dirty="0" smtClean="0"/>
                  <a:t>About 10 tons per city block per week</a:t>
                </a:r>
              </a:p>
              <a:p>
                <a:r>
                  <a:rPr lang="en-US" dirty="0" smtClean="0"/>
                  <a:t>Method used previously at </a:t>
                </a:r>
                <a:r>
                  <a:rPr lang="en-US" dirty="0" err="1" smtClean="0"/>
                  <a:t>Manhattanville</a:t>
                </a:r>
                <a:endParaRPr lang="en-US" dirty="0" smtClean="0"/>
              </a:p>
              <a:p>
                <a:r>
                  <a:rPr lang="en-US" dirty="0" smtClean="0"/>
                  <a:t>Errors: estimation of residential units based from sample and estimate of MSW generation from Table 1</a:t>
                </a: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457200" y="1219200"/>
                <a:ext cx="8229600" cy="4906963"/>
              </a:xfrm>
              <a:blipFill rotWithShape="1">
                <a:blip r:embed="rId3" cstate="print"/>
                <a:stretch>
                  <a:fillRect l="-963" t="-870" r="-96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533400" y="990600"/>
                <a:ext cx="8001000" cy="5510996"/>
              </a:xfrm>
              <a:prstGeom prst="rect">
                <a:avLst/>
              </a:prstGeom>
              <a:noFill/>
            </p:spPr>
            <p:txBody>
              <a:bodyPr wrap="square" rtlCol="0">
                <a:spAutoFit/>
              </a:bodyPr>
              <a:lstStyle/>
              <a:p>
                <a:r>
                  <a:rPr lang="en-US" sz="2400" dirty="0" smtClean="0">
                    <a:solidFill>
                      <a:schemeClr val="tx1">
                        <a:lumMod val="85000"/>
                      </a:schemeClr>
                    </a:solidFill>
                  </a:rPr>
                  <a:t>Commercial solid waste generation will be estimated based on CEQR Table 14.1</a:t>
                </a:r>
              </a:p>
              <a:p>
                <a:endParaRPr lang="en-US" sz="2400" dirty="0" smtClean="0">
                  <a:solidFill>
                    <a:schemeClr val="tx1">
                      <a:lumMod val="85000"/>
                    </a:schemeClr>
                  </a:solidFill>
                </a:endParaRPr>
              </a:p>
              <a:p>
                <a:r>
                  <a:rPr lang="en-US" sz="2400" dirty="0" smtClean="0">
                    <a:solidFill>
                      <a:schemeClr val="tx1">
                        <a:lumMod val="85000"/>
                      </a:schemeClr>
                    </a:solidFill>
                  </a:rPr>
                  <a:t>Commercial </a:t>
                </a:r>
                <a:r>
                  <a:rPr lang="en-US" sz="2400" smtClean="0">
                    <a:solidFill>
                      <a:schemeClr val="tx1">
                        <a:lumMod val="85000"/>
                      </a:schemeClr>
                    </a:solidFill>
                  </a:rPr>
                  <a:t>carters can carry </a:t>
                </a:r>
                <a:r>
                  <a:rPr lang="en-US" sz="2400" dirty="0" smtClean="0">
                    <a:solidFill>
                      <a:schemeClr val="tx1">
                        <a:lumMod val="85000"/>
                      </a:schemeClr>
                    </a:solidFill>
                  </a:rPr>
                  <a:t>between 12 to 15 tons of waste material per truck</a:t>
                </a:r>
              </a:p>
              <a:p>
                <a:endParaRPr lang="en-US" sz="2400" dirty="0">
                  <a:solidFill>
                    <a:schemeClr val="tx1">
                      <a:lumMod val="85000"/>
                    </a:schemeClr>
                  </a:solidFill>
                </a:endParaRPr>
              </a:p>
              <a:p>
                <a:r>
                  <a:rPr lang="en-US" sz="2400" dirty="0" smtClean="0">
                    <a:solidFill>
                      <a:schemeClr val="tx1">
                        <a:lumMod val="85000"/>
                      </a:schemeClr>
                    </a:solidFill>
                  </a:rPr>
                  <a:t>Recyclables are sorted off-site</a:t>
                </a:r>
              </a:p>
              <a:p>
                <a:endParaRPr lang="en-US" sz="2400" dirty="0" smtClean="0">
                  <a:solidFill>
                    <a:schemeClr val="tx1">
                      <a:lumMod val="85000"/>
                    </a:schemeClr>
                  </a:solidFill>
                </a:endParaRPr>
              </a:p>
              <a:p>
                <a:r>
                  <a:rPr lang="en-US" sz="2400" dirty="0" smtClean="0">
                    <a:solidFill>
                      <a:schemeClr val="tx1">
                        <a:lumMod val="85000"/>
                      </a:schemeClr>
                    </a:solidFill>
                  </a:rPr>
                  <a:t>Private carter trucks are subjected to BART</a:t>
                </a:r>
              </a:p>
              <a:p>
                <a:endParaRPr lang="en-US" sz="2400" dirty="0">
                  <a:solidFill>
                    <a:schemeClr val="tx1">
                      <a:lumMod val="85000"/>
                    </a:schemeClr>
                  </a:solidFill>
                </a:endParaRPr>
              </a:p>
              <a:p>
                <a:pPr/>
                <a14:m>
                  <m:oMathPara xmlns:m="http://schemas.openxmlformats.org/officeDocument/2006/math">
                    <m:oMathParaPr>
                      <m:jc m:val="left"/>
                    </m:oMathParaPr>
                    <m:oMath xmlns:m="http://schemas.openxmlformats.org/officeDocument/2006/math">
                      <m:r>
                        <a:rPr lang="en-US" sz="2400" i="1">
                          <a:solidFill>
                            <a:schemeClr val="tx1">
                              <a:lumMod val="85000"/>
                            </a:schemeClr>
                          </a:solidFill>
                          <a:latin typeface="Cambria Math"/>
                        </a:rPr>
                        <m:t>𝐶𝑆𝑊</m:t>
                      </m:r>
                      <m:r>
                        <a:rPr lang="en-US" sz="2400">
                          <a:solidFill>
                            <a:schemeClr val="tx1">
                              <a:lumMod val="85000"/>
                            </a:schemeClr>
                          </a:solidFill>
                          <a:latin typeface="Cambria Math"/>
                        </a:rPr>
                        <m:t>=</m:t>
                      </m:r>
                      <m:nary>
                        <m:naryPr>
                          <m:chr m:val="∑"/>
                          <m:grow m:val="on"/>
                          <m:subHide m:val="on"/>
                          <m:supHide m:val="on"/>
                          <m:ctrlPr>
                            <a:rPr lang="en-US" sz="2400" i="1">
                              <a:solidFill>
                                <a:schemeClr val="tx1">
                                  <a:lumMod val="85000"/>
                                </a:schemeClr>
                              </a:solidFill>
                              <a:latin typeface="Cambria Math"/>
                            </a:rPr>
                          </m:ctrlPr>
                        </m:naryPr>
                        <m:sub/>
                        <m:sup/>
                        <m:e>
                          <m:d>
                            <m:dPr>
                              <m:ctrlPr>
                                <a:rPr lang="en-US" sz="2400" i="1">
                                  <a:solidFill>
                                    <a:schemeClr val="tx1">
                                      <a:lumMod val="85000"/>
                                    </a:schemeClr>
                                  </a:solidFill>
                                  <a:latin typeface="Cambria Math"/>
                                </a:rPr>
                              </m:ctrlPr>
                            </m:dPr>
                            <m:e>
                              <m:sSub>
                                <m:sSubPr>
                                  <m:ctrlPr>
                                    <a:rPr lang="en-US" sz="2400" i="1">
                                      <a:solidFill>
                                        <a:schemeClr val="tx1">
                                          <a:lumMod val="85000"/>
                                        </a:schemeClr>
                                      </a:solidFill>
                                      <a:latin typeface="Cambria Math"/>
                                    </a:rPr>
                                  </m:ctrlPr>
                                </m:sSubPr>
                                <m:e>
                                  <m:r>
                                    <a:rPr lang="en-US" sz="2400" i="1">
                                      <a:solidFill>
                                        <a:schemeClr val="tx1">
                                          <a:lumMod val="85000"/>
                                        </a:schemeClr>
                                      </a:solidFill>
                                      <a:latin typeface="Cambria Math"/>
                                    </a:rPr>
                                    <m:t>𝐸</m:t>
                                  </m:r>
                                </m:e>
                                <m:sub>
                                  <m:r>
                                    <a:rPr lang="en-US" sz="2400" i="1">
                                      <a:solidFill>
                                        <a:schemeClr val="tx1">
                                          <a:lumMod val="85000"/>
                                        </a:schemeClr>
                                      </a:solidFill>
                                      <a:latin typeface="Cambria Math"/>
                                    </a:rPr>
                                    <m:t>𝑖</m:t>
                                  </m:r>
                                </m:sub>
                              </m:sSub>
                              <m:r>
                                <a:rPr lang="en-US" sz="2400">
                                  <a:solidFill>
                                    <a:schemeClr val="tx1">
                                      <a:lumMod val="85000"/>
                                    </a:schemeClr>
                                  </a:solidFill>
                                  <a:latin typeface="Cambria Math"/>
                                </a:rPr>
                                <m:t>×</m:t>
                              </m:r>
                              <m:sSub>
                                <m:sSubPr>
                                  <m:ctrlPr>
                                    <a:rPr lang="en-US" sz="2400" i="1">
                                      <a:solidFill>
                                        <a:schemeClr val="tx1">
                                          <a:lumMod val="85000"/>
                                        </a:schemeClr>
                                      </a:solidFill>
                                      <a:latin typeface="Cambria Math"/>
                                    </a:rPr>
                                  </m:ctrlPr>
                                </m:sSubPr>
                                <m:e>
                                  <m:r>
                                    <a:rPr lang="en-US" sz="2400" i="1">
                                      <a:solidFill>
                                        <a:schemeClr val="tx1">
                                          <a:lumMod val="85000"/>
                                        </a:schemeClr>
                                      </a:solidFill>
                                      <a:latin typeface="Cambria Math"/>
                                    </a:rPr>
                                    <m:t>𝑅</m:t>
                                  </m:r>
                                </m:e>
                                <m:sub>
                                  <m:r>
                                    <a:rPr lang="en-US" sz="2400" i="1">
                                      <a:solidFill>
                                        <a:schemeClr val="tx1">
                                          <a:lumMod val="85000"/>
                                        </a:schemeClr>
                                      </a:solidFill>
                                      <a:latin typeface="Cambria Math"/>
                                    </a:rPr>
                                    <m:t>𝑖</m:t>
                                  </m:r>
                                </m:sub>
                              </m:sSub>
                            </m:e>
                          </m:d>
                        </m:e>
                      </m:nary>
                      <m:r>
                        <a:rPr lang="en-US" sz="2400">
                          <a:solidFill>
                            <a:schemeClr val="tx1">
                              <a:lumMod val="85000"/>
                            </a:schemeClr>
                          </a:solidFill>
                          <a:latin typeface="Cambria Math"/>
                        </a:rPr>
                        <m:t>×</m:t>
                      </m:r>
                      <m:f>
                        <m:fPr>
                          <m:ctrlPr>
                            <a:rPr lang="en-US" sz="2400" i="1">
                              <a:solidFill>
                                <a:schemeClr val="tx1">
                                  <a:lumMod val="85000"/>
                                </a:schemeClr>
                              </a:solidFill>
                              <a:latin typeface="Cambria Math"/>
                            </a:rPr>
                          </m:ctrlPr>
                        </m:fPr>
                        <m:num>
                          <m:r>
                            <a:rPr lang="en-US" sz="2400">
                              <a:solidFill>
                                <a:schemeClr val="tx1">
                                  <a:lumMod val="85000"/>
                                </a:schemeClr>
                              </a:solidFill>
                              <a:latin typeface="Cambria Math"/>
                            </a:rPr>
                            <m:t>1</m:t>
                          </m:r>
                          <m:r>
                            <a:rPr lang="en-US" sz="2400" i="1">
                              <a:solidFill>
                                <a:schemeClr val="tx1">
                                  <a:lumMod val="85000"/>
                                </a:schemeClr>
                              </a:solidFill>
                              <a:latin typeface="Cambria Math"/>
                            </a:rPr>
                            <m:t>𝑡𝑜𝑛</m:t>
                          </m:r>
                        </m:num>
                        <m:den>
                          <m:r>
                            <a:rPr lang="en-US" sz="2400">
                              <a:solidFill>
                                <a:schemeClr val="tx1">
                                  <a:lumMod val="85000"/>
                                </a:schemeClr>
                              </a:solidFill>
                              <a:latin typeface="Cambria Math"/>
                            </a:rPr>
                            <m:t>2000</m:t>
                          </m:r>
                          <m:r>
                            <a:rPr lang="en-US" sz="2400" i="1">
                              <a:solidFill>
                                <a:schemeClr val="tx1">
                                  <a:lumMod val="85000"/>
                                </a:schemeClr>
                              </a:solidFill>
                              <a:latin typeface="Cambria Math"/>
                            </a:rPr>
                            <m:t>𝑙𝑏𝑠</m:t>
                          </m:r>
                        </m:den>
                      </m:f>
                    </m:oMath>
                  </m:oMathPara>
                </a14:m>
                <a:endParaRPr lang="en-US" sz="2400" dirty="0" smtClean="0">
                  <a:solidFill>
                    <a:schemeClr val="tx1">
                      <a:lumMod val="85000"/>
                    </a:schemeClr>
                  </a:solidFill>
                </a:endParaRPr>
              </a:p>
              <a:p>
                <a14:m>
                  <m:oMath xmlns:m="http://schemas.openxmlformats.org/officeDocument/2006/math">
                    <m:r>
                      <a:rPr lang="en-US" i="1">
                        <a:solidFill>
                          <a:schemeClr val="tx1">
                            <a:lumMod val="85000"/>
                          </a:schemeClr>
                        </a:solidFill>
                        <a:latin typeface="Cambria Math"/>
                      </a:rPr>
                      <m:t>𝐶𝑆𝑊</m:t>
                    </m:r>
                  </m:oMath>
                </a14:m>
                <a:r>
                  <a:rPr lang="en-US" dirty="0" smtClean="0">
                    <a:solidFill>
                      <a:schemeClr val="tx1">
                        <a:lumMod val="85000"/>
                      </a:schemeClr>
                    </a:solidFill>
                  </a:rPr>
                  <a:t> is commercial solid waste</a:t>
                </a:r>
              </a:p>
              <a:p>
                <a:r>
                  <a:rPr lang="en-US" i="1" dirty="0" err="1" smtClean="0">
                    <a:solidFill>
                      <a:schemeClr val="tx1">
                        <a:lumMod val="85000"/>
                      </a:schemeClr>
                    </a:solidFill>
                  </a:rPr>
                  <a:t>Ei</a:t>
                </a:r>
                <a:r>
                  <a:rPr lang="en-US" dirty="0" smtClean="0">
                    <a:solidFill>
                      <a:schemeClr val="tx1">
                        <a:lumMod val="85000"/>
                      </a:schemeClr>
                    </a:solidFill>
                  </a:rPr>
                  <a:t> is total employees by business type in project area</a:t>
                </a:r>
              </a:p>
              <a:p>
                <a:r>
                  <a:rPr lang="en-US" i="1" dirty="0" err="1" smtClean="0">
                    <a:solidFill>
                      <a:schemeClr val="tx1">
                        <a:lumMod val="85000"/>
                      </a:schemeClr>
                    </a:solidFill>
                  </a:rPr>
                  <a:t>Ri</a:t>
                </a:r>
                <a:r>
                  <a:rPr lang="en-US" dirty="0" smtClean="0">
                    <a:solidFill>
                      <a:schemeClr val="tx1">
                        <a:lumMod val="85000"/>
                      </a:schemeClr>
                    </a:solidFill>
                  </a:rPr>
                  <a:t> is rate per employee by business type in pounds per employee per week </a:t>
                </a:r>
                <a:endParaRPr lang="en-US" dirty="0">
                  <a:solidFill>
                    <a:schemeClr val="tx1">
                      <a:lumMod val="85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33400" y="990600"/>
                <a:ext cx="8001000" cy="5510996"/>
              </a:xfrm>
              <a:prstGeom prst="rect">
                <a:avLst/>
              </a:prstGeom>
              <a:blipFill rotWithShape="1">
                <a:blip r:embed="rId3" cstate="print"/>
                <a:stretch>
                  <a:fillRect l="-1220" t="-774" b="-885"/>
                </a:stretch>
              </a:blipFill>
            </p:spPr>
            <p:txBody>
              <a:bodyPr/>
              <a:lstStyle/>
              <a:p>
                <a:r>
                  <a:rPr lang="en-US">
                    <a:noFill/>
                  </a:rPr>
                  <a:t> </a:t>
                </a:r>
              </a:p>
            </p:txBody>
          </p:sp>
        </mc:Fallback>
      </mc:AlternateContent>
      <p:sp>
        <p:nvSpPr>
          <p:cNvPr id="3" name="Title 6"/>
          <p:cNvSpPr txBox="1">
            <a:spLocks/>
          </p:cNvSpPr>
          <p:nvPr/>
        </p:nvSpPr>
        <p:spPr>
          <a:xfrm>
            <a:off x="464515" y="228600"/>
            <a:ext cx="8298485" cy="1066800"/>
          </a:xfrm>
          <a:prstGeom prst="rect">
            <a:avLst/>
          </a:prstGeom>
        </p:spPr>
        <p:txBody>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smtClean="0"/>
              <a:t>Existing COMMERCIAL SOLID WASTE </a:t>
            </a:r>
            <a:endParaRPr lang="en-US" sz="300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1074997"/>
              </p:ext>
            </p:extLst>
          </p:nvPr>
        </p:nvGraphicFramePr>
        <p:xfrm>
          <a:off x="228600" y="1143000"/>
          <a:ext cx="8686799" cy="5257800"/>
        </p:xfrm>
        <a:graphic>
          <a:graphicData uri="http://schemas.openxmlformats.org/drawingml/2006/table">
            <a:tbl>
              <a:tblPr>
                <a:tableStyleId>{5C22544A-7EE6-4342-B048-85BDC9FD1C3A}</a:tableStyleId>
              </a:tblPr>
              <a:tblGrid>
                <a:gridCol w="2149893"/>
                <a:gridCol w="1605718"/>
                <a:gridCol w="1626818"/>
                <a:gridCol w="1847163"/>
                <a:gridCol w="1457207"/>
              </a:tblGrid>
              <a:tr h="433853">
                <a:tc>
                  <a:txBody>
                    <a:bodyPr/>
                    <a:lstStyle/>
                    <a:p>
                      <a:pPr marL="0" marR="0">
                        <a:lnSpc>
                          <a:spcPct val="115000"/>
                        </a:lnSpc>
                        <a:spcBef>
                          <a:spcPts val="0"/>
                        </a:spcBef>
                        <a:spcAft>
                          <a:spcPts val="1000"/>
                        </a:spcAft>
                      </a:pPr>
                      <a:r>
                        <a:rPr lang="en-US" sz="2000" dirty="0">
                          <a:solidFill>
                            <a:schemeClr val="tx1">
                              <a:lumMod val="85000"/>
                            </a:schemeClr>
                          </a:solidFill>
                          <a:effectLst/>
                        </a:rPr>
                        <a:t>USE</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dirty="0" smtClean="0">
                          <a:solidFill>
                            <a:schemeClr val="tx1">
                              <a:lumMod val="85000"/>
                            </a:schemeClr>
                          </a:solidFill>
                          <a:effectLst/>
                        </a:rPr>
                        <a:t>Businesses</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Employees</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Rate (lbs/Emp)</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dirty="0">
                          <a:solidFill>
                            <a:schemeClr val="tx1">
                              <a:lumMod val="85000"/>
                            </a:schemeClr>
                          </a:solidFill>
                          <a:effectLst/>
                        </a:rPr>
                        <a:t>Total MSW</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dirty="0" smtClean="0">
                          <a:solidFill>
                            <a:schemeClr val="tx1">
                              <a:lumMod val="85000"/>
                            </a:schemeClr>
                          </a:solidFill>
                          <a:effectLst/>
                        </a:rPr>
                        <a:t>OFFICE</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22</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42</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9</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a:solidFill>
                            <a:schemeClr val="tx1">
                              <a:lumMod val="85000"/>
                            </a:schemeClr>
                          </a:solidFill>
                          <a:effectLst/>
                        </a:rPr>
                        <a:t>378</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a:solidFill>
                            <a:schemeClr val="tx1">
                              <a:lumMod val="85000"/>
                            </a:schemeClr>
                          </a:solidFill>
                          <a:effectLst/>
                        </a:rPr>
                        <a:t>OFFICE BLDG.</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14</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108</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13</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1404</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dirty="0">
                          <a:solidFill>
                            <a:schemeClr val="tx1">
                              <a:lumMod val="85000"/>
                            </a:schemeClr>
                          </a:solidFill>
                          <a:effectLst/>
                        </a:rPr>
                        <a:t>ELEM. SCHOOL</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571</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4</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a:solidFill>
                            <a:schemeClr val="tx1">
                              <a:lumMod val="85000"/>
                            </a:schemeClr>
                          </a:solidFill>
                          <a:effectLst/>
                        </a:rPr>
                        <a:t>2284</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a:solidFill>
                            <a:schemeClr val="tx1">
                              <a:lumMod val="85000"/>
                            </a:schemeClr>
                          </a:solidFill>
                          <a:effectLst/>
                        </a:rPr>
                        <a:t>WHOLESALE</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4</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66</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264</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dirty="0" smtClean="0">
                          <a:solidFill>
                            <a:schemeClr val="tx1">
                              <a:lumMod val="85000"/>
                            </a:schemeClr>
                          </a:solidFill>
                          <a:effectLst/>
                        </a:rPr>
                        <a:t>GEN. </a:t>
                      </a:r>
                      <a:r>
                        <a:rPr lang="en-US" sz="2000" dirty="0">
                          <a:solidFill>
                            <a:schemeClr val="tx1">
                              <a:lumMod val="85000"/>
                            </a:schemeClr>
                          </a:solidFill>
                          <a:effectLst/>
                        </a:rPr>
                        <a:t>RETAIL</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46</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141</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79</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a:solidFill>
                            <a:schemeClr val="tx1">
                              <a:lumMod val="85000"/>
                            </a:schemeClr>
                          </a:solidFill>
                          <a:effectLst/>
                        </a:rPr>
                        <a:t>11139</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a:solidFill>
                            <a:schemeClr val="tx1">
                              <a:lumMod val="85000"/>
                            </a:schemeClr>
                          </a:solidFill>
                          <a:effectLst/>
                        </a:rPr>
                        <a:t>FOOD STORE</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25</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146</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284</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a:solidFill>
                            <a:schemeClr val="tx1">
                              <a:lumMod val="85000"/>
                            </a:schemeClr>
                          </a:solidFill>
                          <a:effectLst/>
                        </a:rPr>
                        <a:t>41464</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a:solidFill>
                            <a:schemeClr val="tx1">
                              <a:lumMod val="85000"/>
                            </a:schemeClr>
                          </a:solidFill>
                          <a:effectLst/>
                        </a:rPr>
                        <a:t>FAST FOOD</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7</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43</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200</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a:solidFill>
                            <a:schemeClr val="tx1">
                              <a:lumMod val="85000"/>
                            </a:schemeClr>
                          </a:solidFill>
                          <a:effectLst/>
                        </a:rPr>
                        <a:t>8600</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dirty="0" smtClean="0">
                          <a:solidFill>
                            <a:schemeClr val="tx1">
                              <a:lumMod val="85000"/>
                            </a:schemeClr>
                          </a:solidFill>
                          <a:effectLst/>
                        </a:rPr>
                        <a:t>RESTAURANT</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12</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53</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251</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a:solidFill>
                            <a:schemeClr val="tx1">
                              <a:lumMod val="85000"/>
                            </a:schemeClr>
                          </a:solidFill>
                          <a:effectLst/>
                        </a:rPr>
                        <a:t>13303</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a:solidFill>
                            <a:schemeClr val="tx1">
                              <a:lumMod val="85000"/>
                            </a:schemeClr>
                          </a:solidFill>
                          <a:effectLst/>
                        </a:rPr>
                        <a:t> Total</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1108</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a:solidFill>
                            <a:schemeClr val="tx1">
                              <a:lumMod val="85000"/>
                            </a:schemeClr>
                          </a:solidFill>
                          <a:effectLst/>
                        </a:rPr>
                        <a:t>78836</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dirty="0">
                          <a:solidFill>
                            <a:schemeClr val="tx1">
                              <a:lumMod val="85000"/>
                            </a:schemeClr>
                          </a:solidFill>
                          <a:effectLst/>
                        </a:rPr>
                        <a:t> </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dirty="0" smtClean="0">
                          <a:solidFill>
                            <a:schemeClr val="tx1">
                              <a:lumMod val="85000"/>
                            </a:schemeClr>
                          </a:solidFill>
                          <a:effectLst/>
                        </a:rPr>
                        <a:t>Total MSW</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a:solidFill>
                            <a:schemeClr val="tx1">
                              <a:lumMod val="85000"/>
                            </a:schemeClr>
                          </a:solidFill>
                          <a:effectLst/>
                        </a:rPr>
                        <a:t>78836</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lbs/wk</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dirty="0">
                          <a:solidFill>
                            <a:schemeClr val="tx1">
                              <a:lumMod val="85000"/>
                            </a:schemeClr>
                          </a:solidFill>
                          <a:effectLst/>
                        </a:rPr>
                        <a:t> </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smtClean="0">
                          <a:solidFill>
                            <a:schemeClr val="tx1">
                              <a:lumMod val="85000"/>
                            </a:schemeClr>
                          </a:solidFill>
                          <a:effectLst/>
                        </a:rPr>
                        <a:t>39.42</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Tons/wk</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dirty="0">
                          <a:solidFill>
                            <a:schemeClr val="tx1">
                              <a:lumMod val="85000"/>
                            </a:schemeClr>
                          </a:solidFill>
                          <a:effectLst/>
                        </a:rPr>
                        <a:t> </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r h="306337">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 </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gn="r">
                        <a:lnSpc>
                          <a:spcPct val="115000"/>
                        </a:lnSpc>
                        <a:spcBef>
                          <a:spcPts val="0"/>
                        </a:spcBef>
                        <a:spcAft>
                          <a:spcPts val="1000"/>
                        </a:spcAft>
                      </a:pPr>
                      <a:r>
                        <a:rPr lang="en-US" sz="2000" dirty="0" smtClean="0">
                          <a:solidFill>
                            <a:schemeClr val="tx1">
                              <a:lumMod val="85000"/>
                            </a:schemeClr>
                          </a:solidFill>
                          <a:effectLst/>
                        </a:rPr>
                        <a:t>35.75</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a:solidFill>
                            <a:schemeClr val="tx1">
                              <a:lumMod val="85000"/>
                            </a:schemeClr>
                          </a:solidFill>
                          <a:effectLst/>
                        </a:rPr>
                        <a:t>MT/wk</a:t>
                      </a:r>
                      <a:endParaRPr lang="en-US" sz="200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c>
                  <a:txBody>
                    <a:bodyPr/>
                    <a:lstStyle/>
                    <a:p>
                      <a:pPr marL="0" marR="0">
                        <a:lnSpc>
                          <a:spcPct val="115000"/>
                        </a:lnSpc>
                        <a:spcBef>
                          <a:spcPts val="0"/>
                        </a:spcBef>
                        <a:spcAft>
                          <a:spcPts val="1000"/>
                        </a:spcAft>
                      </a:pPr>
                      <a:r>
                        <a:rPr lang="en-US" sz="2000" dirty="0">
                          <a:solidFill>
                            <a:schemeClr val="tx1">
                              <a:lumMod val="85000"/>
                            </a:schemeClr>
                          </a:solidFill>
                          <a:effectLst/>
                        </a:rPr>
                        <a:t> </a:t>
                      </a:r>
                      <a:endParaRPr lang="en-US" sz="2000" dirty="0">
                        <a:solidFill>
                          <a:schemeClr val="tx1">
                            <a:lumMod val="85000"/>
                          </a:schemeClr>
                        </a:solidFill>
                        <a:effectLst/>
                        <a:latin typeface="Cambria"/>
                        <a:ea typeface="Times New Roman"/>
                        <a:cs typeface="Times New Roman"/>
                      </a:endParaRPr>
                    </a:p>
                  </a:txBody>
                  <a:tcPr marL="114876" marR="114876" marT="0" marB="0" anchor="b">
                    <a:solidFill>
                      <a:schemeClr val="accent1">
                        <a:tint val="20000"/>
                        <a:alpha val="0"/>
                      </a:schemeClr>
                    </a:solidFill>
                  </a:tcPr>
                </a:tc>
              </a:tr>
            </a:tbl>
          </a:graphicData>
        </a:graphic>
      </p:graphicFrame>
      <p:sp>
        <p:nvSpPr>
          <p:cNvPr id="7" name="Title 6"/>
          <p:cNvSpPr txBox="1">
            <a:spLocks/>
          </p:cNvSpPr>
          <p:nvPr/>
        </p:nvSpPr>
        <p:spPr>
          <a:xfrm>
            <a:off x="457200" y="228600"/>
            <a:ext cx="8298485" cy="1066800"/>
          </a:xfrm>
          <a:prstGeom prst="rect">
            <a:avLst/>
          </a:prstGeom>
        </p:spPr>
        <p:txBody>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smtClean="0"/>
              <a:t>Existing COMMERCIAL SOLID WASTE </a:t>
            </a:r>
            <a:endParaRPr lang="en-US" sz="300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6477000" y="838200"/>
            <a:ext cx="2514600" cy="1812608"/>
          </a:xfrm>
          <a:prstGeom prst="rect">
            <a:avLst/>
          </a:prstGeom>
        </p:spPr>
      </p:pic>
      <p:graphicFrame>
        <p:nvGraphicFramePr>
          <p:cNvPr id="24583" name="Object 4"/>
          <p:cNvGraphicFramePr>
            <a:graphicFrameLocks noChangeAspect="1"/>
          </p:cNvGraphicFramePr>
          <p:nvPr>
            <p:extLst>
              <p:ext uri="{D42A27DB-BD31-4B8C-83A1-F6EECF244321}">
                <p14:modId xmlns:p14="http://schemas.microsoft.com/office/powerpoint/2010/main" val="1538784836"/>
              </p:ext>
            </p:extLst>
          </p:nvPr>
        </p:nvGraphicFramePr>
        <p:xfrm>
          <a:off x="171450" y="990600"/>
          <a:ext cx="6272213" cy="2513013"/>
        </p:xfrm>
        <a:graphic>
          <a:graphicData uri="http://schemas.openxmlformats.org/presentationml/2006/ole">
            <mc:AlternateContent xmlns:mc="http://schemas.openxmlformats.org/markup-compatibility/2006">
              <mc:Choice xmlns:v="urn:schemas-microsoft-com:vml" Requires="v">
                <p:oleObj spid="_x0000_s73737" name="Equation" r:id="rId5" imgW="4038600" imgH="1612900" progId="Equation.3">
                  <p:embed/>
                </p:oleObj>
              </mc:Choice>
              <mc:Fallback>
                <p:oleObj name="Equation" r:id="rId5" imgW="4038600" imgH="1612900" progId="Equation.3">
                  <p:embed/>
                  <p:pic>
                    <p:nvPicPr>
                      <p:cNvPr id="0" name=""/>
                      <p:cNvPicPr>
                        <a:picLocks noChangeAspect="1" noChangeArrowheads="1"/>
                      </p:cNvPicPr>
                      <p:nvPr/>
                    </p:nvPicPr>
                    <p:blipFill>
                      <a:blip r:embed="rId6"/>
                      <a:srcRect/>
                      <a:stretch>
                        <a:fillRect/>
                      </a:stretch>
                    </p:blipFill>
                    <p:spPr bwMode="auto">
                      <a:xfrm>
                        <a:off x="171450" y="990600"/>
                        <a:ext cx="6272213" cy="2513013"/>
                      </a:xfrm>
                      <a:prstGeom prst="rect">
                        <a:avLst/>
                      </a:prstGeom>
                      <a:solidFill>
                        <a:srgbClr val="A8C6D0"/>
                      </a:solidFill>
                      <a:ln w="9525">
                        <a:solidFill>
                          <a:srgbClr val="2C2C2C"/>
                        </a:solidFill>
                        <a:miter lim="800000"/>
                        <a:headEnd/>
                        <a:tailEnd/>
                      </a:ln>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76264281"/>
              </p:ext>
            </p:extLst>
          </p:nvPr>
        </p:nvGraphicFramePr>
        <p:xfrm>
          <a:off x="4876800" y="3352800"/>
          <a:ext cx="4114800" cy="3200405"/>
        </p:xfrm>
        <a:graphic>
          <a:graphicData uri="http://schemas.openxmlformats.org/drawingml/2006/table">
            <a:tbl>
              <a:tblPr firstRow="1">
                <a:tableStyleId>{69C7853C-536D-4A76-A0AE-DD22124D55A5}</a:tableStyleId>
              </a:tblPr>
              <a:tblGrid>
                <a:gridCol w="2057400"/>
                <a:gridCol w="2057400"/>
              </a:tblGrid>
              <a:tr h="821192">
                <a:tc>
                  <a:txBody>
                    <a:bodyPr/>
                    <a:lstStyle/>
                    <a:p>
                      <a:pPr algn="ctr" fontAlgn="ctr"/>
                      <a:r>
                        <a:rPr lang="en-US" sz="2400" u="none" strike="noStrike" normalizeH="0" dirty="0">
                          <a:effectLst/>
                        </a:rPr>
                        <a:t>Type of Waste</a:t>
                      </a:r>
                      <a:endParaRPr lang="en-US" sz="2400" b="0" i="0" u="none" strike="noStrike" normalizeH="0" dirty="0">
                        <a:solidFill>
                          <a:schemeClr val="bg1"/>
                        </a:solidFill>
                        <a:effectLst/>
                        <a:latin typeface="Arial"/>
                      </a:endParaRPr>
                    </a:p>
                  </a:txBody>
                  <a:tcPr marL="12700" marR="12700" marT="12700" marB="0" anchor="ctr"/>
                </a:tc>
                <a:tc>
                  <a:txBody>
                    <a:bodyPr/>
                    <a:lstStyle/>
                    <a:p>
                      <a:pPr algn="ctr" fontAlgn="ctr"/>
                      <a:r>
                        <a:rPr lang="en-US" sz="2400" u="none" strike="noStrike" normalizeH="0" dirty="0">
                          <a:effectLst/>
                        </a:rPr>
                        <a:t>Amount </a:t>
                      </a:r>
                      <a:endParaRPr lang="en-US" sz="2400" u="none" strike="noStrike" normalizeH="0" dirty="0" smtClean="0">
                        <a:effectLst/>
                      </a:endParaRPr>
                    </a:p>
                    <a:p>
                      <a:pPr algn="ctr" fontAlgn="ctr"/>
                      <a:r>
                        <a:rPr lang="en-US" sz="2400" u="none" strike="noStrike" normalizeH="0" dirty="0" smtClean="0">
                          <a:effectLst/>
                        </a:rPr>
                        <a:t>(T/</a:t>
                      </a:r>
                      <a:r>
                        <a:rPr lang="en-US" sz="2400" u="none" strike="noStrike" normalizeH="0" dirty="0">
                          <a:effectLst/>
                        </a:rPr>
                        <a:t>week)</a:t>
                      </a:r>
                      <a:endParaRPr lang="en-US" sz="2400" b="0" i="0" u="none" strike="noStrike" normalizeH="0" dirty="0">
                        <a:solidFill>
                          <a:schemeClr val="bg1"/>
                        </a:solidFill>
                        <a:effectLst/>
                        <a:latin typeface="Arial"/>
                      </a:endParaRPr>
                    </a:p>
                  </a:txBody>
                  <a:tcPr marL="12700" marR="12700" marT="12700" marB="0" anchor="ctr"/>
                </a:tc>
              </a:tr>
              <a:tr h="723740">
                <a:tc>
                  <a:txBody>
                    <a:bodyPr/>
                    <a:lstStyle/>
                    <a:p>
                      <a:pPr algn="ctr" fontAlgn="ctr"/>
                      <a:r>
                        <a:rPr lang="en-US" sz="2000" u="none" strike="noStrike" normalizeH="0" dirty="0">
                          <a:effectLst/>
                        </a:rPr>
                        <a:t>MSW residential</a:t>
                      </a:r>
                      <a:endParaRPr lang="en-US" sz="2000" b="0" i="0" u="none" strike="noStrike" normalizeH="0" dirty="0">
                        <a:solidFill>
                          <a:srgbClr val="000000"/>
                        </a:solidFill>
                        <a:effectLst/>
                        <a:latin typeface="Arial"/>
                      </a:endParaRPr>
                    </a:p>
                  </a:txBody>
                  <a:tcPr marL="12700" marR="12700" marT="12700" marB="0" anchor="ctr"/>
                </a:tc>
                <a:tc>
                  <a:txBody>
                    <a:bodyPr/>
                    <a:lstStyle/>
                    <a:p>
                      <a:pPr algn="ctr" fontAlgn="ctr"/>
                      <a:r>
                        <a:rPr lang="en-US" sz="2400" u="none" strike="noStrike" normalizeH="0" dirty="0" smtClean="0">
                          <a:effectLst/>
                        </a:rPr>
                        <a:t>15</a:t>
                      </a:r>
                      <a:endParaRPr lang="en-US" sz="2400" b="0" i="0" u="none" strike="noStrike" normalizeH="0" dirty="0">
                        <a:solidFill>
                          <a:srgbClr val="000000"/>
                        </a:solidFill>
                        <a:effectLst/>
                        <a:latin typeface="Arial"/>
                      </a:endParaRPr>
                    </a:p>
                  </a:txBody>
                  <a:tcPr marL="12700" marR="12700" marT="12700" marB="0" anchor="ctr"/>
                </a:tc>
              </a:tr>
              <a:tr h="620803">
                <a:tc>
                  <a:txBody>
                    <a:bodyPr/>
                    <a:lstStyle/>
                    <a:p>
                      <a:pPr algn="ctr" fontAlgn="ctr"/>
                      <a:r>
                        <a:rPr lang="en-US" sz="2000" u="none" strike="noStrike" normalizeH="0" dirty="0">
                          <a:effectLst/>
                        </a:rPr>
                        <a:t>MSW college</a:t>
                      </a:r>
                      <a:endParaRPr lang="en-US" sz="2000" b="0" i="0" u="none" strike="noStrike" normalizeH="0" dirty="0">
                        <a:solidFill>
                          <a:srgbClr val="000000"/>
                        </a:solidFill>
                        <a:effectLst/>
                        <a:latin typeface="Arial"/>
                      </a:endParaRPr>
                    </a:p>
                  </a:txBody>
                  <a:tcPr marL="12700" marR="12700" marT="12700" marB="0" anchor="ctr"/>
                </a:tc>
                <a:tc>
                  <a:txBody>
                    <a:bodyPr/>
                    <a:lstStyle/>
                    <a:p>
                      <a:pPr algn="ctr" fontAlgn="ctr"/>
                      <a:r>
                        <a:rPr lang="en-US" sz="2400" u="none" strike="noStrike" normalizeH="0" dirty="0" smtClean="0">
                          <a:effectLst/>
                        </a:rPr>
                        <a:t>27.9</a:t>
                      </a:r>
                      <a:endParaRPr lang="en-US" sz="2400" b="0" i="0" u="none" strike="noStrike" normalizeH="0" dirty="0">
                        <a:solidFill>
                          <a:srgbClr val="000000"/>
                        </a:solidFill>
                        <a:effectLst/>
                        <a:latin typeface="Arial"/>
                      </a:endParaRPr>
                    </a:p>
                  </a:txBody>
                  <a:tcPr marL="12700" marR="12700" marT="12700" marB="0" anchor="ctr"/>
                </a:tc>
              </a:tr>
              <a:tr h="388001">
                <a:tc>
                  <a:txBody>
                    <a:bodyPr/>
                    <a:lstStyle/>
                    <a:p>
                      <a:pPr algn="ctr" fontAlgn="ctr"/>
                      <a:r>
                        <a:rPr lang="en-US" sz="2000" u="none" strike="noStrike" normalizeH="0">
                          <a:effectLst/>
                        </a:rPr>
                        <a:t>MSW food</a:t>
                      </a:r>
                      <a:endParaRPr lang="en-US" sz="2000" b="0" i="0" u="none" strike="noStrike" normalizeH="0">
                        <a:solidFill>
                          <a:srgbClr val="000000"/>
                        </a:solidFill>
                        <a:effectLst/>
                        <a:latin typeface="Arial"/>
                      </a:endParaRPr>
                    </a:p>
                  </a:txBody>
                  <a:tcPr marL="12700" marR="12700" marT="12700" marB="0" anchor="ctr"/>
                </a:tc>
                <a:tc>
                  <a:txBody>
                    <a:bodyPr/>
                    <a:lstStyle/>
                    <a:p>
                      <a:pPr algn="ctr" fontAlgn="ctr"/>
                      <a:r>
                        <a:rPr lang="en-US" sz="2400" u="none" strike="noStrike" normalizeH="0" dirty="0" smtClean="0">
                          <a:effectLst/>
                        </a:rPr>
                        <a:t>0.3</a:t>
                      </a:r>
                      <a:endParaRPr lang="en-US" sz="2400" b="0" i="0" u="none" strike="noStrike" normalizeH="0" dirty="0">
                        <a:solidFill>
                          <a:srgbClr val="000000"/>
                        </a:solidFill>
                        <a:effectLst/>
                        <a:latin typeface="Arial"/>
                      </a:endParaRPr>
                    </a:p>
                  </a:txBody>
                  <a:tcPr marL="12700" marR="12700" marT="12700" marB="0" anchor="ctr"/>
                </a:tc>
              </a:tr>
              <a:tr h="646669">
                <a:tc>
                  <a:txBody>
                    <a:bodyPr/>
                    <a:lstStyle/>
                    <a:p>
                      <a:pPr algn="ctr" fontAlgn="ctr"/>
                      <a:r>
                        <a:rPr lang="en-US" sz="2000" u="none" strike="noStrike" normalizeH="0" dirty="0">
                          <a:effectLst/>
                        </a:rPr>
                        <a:t>Total</a:t>
                      </a:r>
                      <a:endParaRPr lang="en-US" sz="2000" b="0" i="0" u="none" strike="noStrike" normalizeH="0" dirty="0">
                        <a:solidFill>
                          <a:srgbClr val="000000"/>
                        </a:solidFill>
                        <a:effectLst/>
                        <a:latin typeface="Arial"/>
                      </a:endParaRPr>
                    </a:p>
                  </a:txBody>
                  <a:tcPr marL="12700" marR="12700" marT="12700" marB="0" anchor="ctr"/>
                </a:tc>
                <a:tc>
                  <a:txBody>
                    <a:bodyPr/>
                    <a:lstStyle/>
                    <a:p>
                      <a:pPr algn="ctr" fontAlgn="ctr"/>
                      <a:r>
                        <a:rPr lang="en-US" sz="2400" u="none" strike="noStrike" normalizeH="0" dirty="0" smtClean="0">
                          <a:effectLst/>
                        </a:rPr>
                        <a:t>43.2</a:t>
                      </a:r>
                      <a:endParaRPr lang="en-US" sz="2400" b="0" i="0" u="none" strike="noStrike" normalizeH="0" dirty="0">
                        <a:solidFill>
                          <a:srgbClr val="000000"/>
                        </a:solidFill>
                        <a:effectLst/>
                        <a:latin typeface="Arial"/>
                      </a:endParaRPr>
                    </a:p>
                  </a:txBody>
                  <a:tcPr marL="12700" marR="12700" marT="12700" marB="0" anchor="ctr"/>
                </a:tc>
              </a:tr>
            </a:tbl>
          </a:graphicData>
        </a:graphic>
      </p:graphicFrame>
      <p:sp>
        <p:nvSpPr>
          <p:cNvPr id="3" name="Rectangle 2"/>
          <p:cNvSpPr/>
          <p:nvPr/>
        </p:nvSpPr>
        <p:spPr>
          <a:xfrm>
            <a:off x="6629400" y="2438400"/>
            <a:ext cx="4343400" cy="215444"/>
          </a:xfrm>
          <a:prstGeom prst="rect">
            <a:avLst/>
          </a:prstGeom>
        </p:spPr>
        <p:txBody>
          <a:bodyPr wrap="square">
            <a:spAutoFit/>
          </a:bodyPr>
          <a:lstStyle/>
          <a:p>
            <a:r>
              <a:rPr lang="en-US" sz="800" dirty="0">
                <a:solidFill>
                  <a:prstClr val="white"/>
                </a:solidFill>
              </a:rPr>
              <a:t>http://</a:t>
            </a:r>
            <a:r>
              <a:rPr lang="en-US" sz="800" dirty="0" err="1">
                <a:solidFill>
                  <a:prstClr val="white"/>
                </a:solidFill>
              </a:rPr>
              <a:t>aschacterlaw.com</a:t>
            </a:r>
            <a:r>
              <a:rPr lang="en-US" sz="800" dirty="0">
                <a:solidFill>
                  <a:prstClr val="white"/>
                </a:solidFill>
              </a:rPr>
              <a:t>/practice-areas/</a:t>
            </a:r>
          </a:p>
        </p:txBody>
      </p:sp>
      <p:pic>
        <p:nvPicPr>
          <p:cNvPr id="4" name="Picture 3"/>
          <p:cNvPicPr>
            <a:picLocks noChangeAspect="1"/>
          </p:cNvPicPr>
          <p:nvPr/>
        </p:nvPicPr>
        <p:blipFill>
          <a:blip r:embed="rId7" cstate="print"/>
          <a:stretch>
            <a:fillRect/>
          </a:stretch>
        </p:blipFill>
        <p:spPr>
          <a:xfrm>
            <a:off x="762000" y="4038600"/>
            <a:ext cx="3644900" cy="2222500"/>
          </a:xfrm>
          <a:prstGeom prst="rect">
            <a:avLst/>
          </a:prstGeom>
        </p:spPr>
      </p:pic>
      <p:sp>
        <p:nvSpPr>
          <p:cNvPr id="6" name="Rectangle 5"/>
          <p:cNvSpPr/>
          <p:nvPr/>
        </p:nvSpPr>
        <p:spPr>
          <a:xfrm>
            <a:off x="1066800" y="6248400"/>
            <a:ext cx="4572000" cy="215444"/>
          </a:xfrm>
          <a:prstGeom prst="rect">
            <a:avLst/>
          </a:prstGeom>
        </p:spPr>
        <p:txBody>
          <a:bodyPr>
            <a:spAutoFit/>
          </a:bodyPr>
          <a:lstStyle/>
          <a:p>
            <a:r>
              <a:rPr lang="en-US" sz="800" dirty="0">
                <a:solidFill>
                  <a:prstClr val="white"/>
                </a:solidFill>
              </a:rPr>
              <a:t>http://</a:t>
            </a:r>
            <a:r>
              <a:rPr lang="en-US" sz="800" dirty="0" err="1">
                <a:solidFill>
                  <a:prstClr val="white"/>
                </a:solidFill>
              </a:rPr>
              <a:t>archpaper.com</a:t>
            </a:r>
            <a:r>
              <a:rPr lang="en-US" sz="800" dirty="0">
                <a:solidFill>
                  <a:prstClr val="white"/>
                </a:solidFill>
              </a:rPr>
              <a:t>/news/</a:t>
            </a:r>
            <a:r>
              <a:rPr lang="en-US" sz="800" dirty="0" err="1">
                <a:solidFill>
                  <a:prstClr val="white"/>
                </a:solidFill>
              </a:rPr>
              <a:t>articles.asp?id</a:t>
            </a:r>
            <a:r>
              <a:rPr lang="en-US" sz="800" dirty="0">
                <a:solidFill>
                  <a:prstClr val="white"/>
                </a:solidFill>
              </a:rPr>
              <a:t>=4865</a:t>
            </a:r>
          </a:p>
        </p:txBody>
      </p:sp>
      <p:sp>
        <p:nvSpPr>
          <p:cNvPr id="10" name="Title 6"/>
          <p:cNvSpPr txBox="1">
            <a:spLocks/>
          </p:cNvSpPr>
          <p:nvPr/>
        </p:nvSpPr>
        <p:spPr>
          <a:xfrm>
            <a:off x="457200" y="228600"/>
            <a:ext cx="8298485" cy="1066800"/>
          </a:xfrm>
          <a:prstGeom prst="rect">
            <a:avLst/>
          </a:prstGeom>
        </p:spPr>
        <p:txBody>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smtClean="0"/>
              <a:t>Build Municipal SOLID WASTE </a:t>
            </a:r>
            <a:endParaRPr lang="en-US" sz="3000" dirty="0"/>
          </a:p>
        </p:txBody>
      </p:sp>
    </p:spTree>
    <p:extLst>
      <p:ext uri="{BB962C8B-B14F-4D97-AF65-F5344CB8AC3E}">
        <p14:creationId xmlns:p14="http://schemas.microsoft.com/office/powerpoint/2010/main" val="15001288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457200" y="228600"/>
            <a:ext cx="8298485" cy="685800"/>
          </a:xfrm>
          <a:prstGeom prst="rect">
            <a:avLst/>
          </a:prstGeom>
        </p:spPr>
        <p:txBody>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US" sz="3000" dirty="0" smtClean="0"/>
              <a:t>MUNICIPAL SOLID WASTE COLLECTION</a:t>
            </a:r>
            <a:endParaRPr lang="en-US" sz="3000" dirty="0"/>
          </a:p>
        </p:txBody>
      </p:sp>
      <mc:AlternateContent xmlns:mc="http://schemas.openxmlformats.org/markup-compatibility/2006">
        <mc:Choice xmlns:a14="http://schemas.microsoft.com/office/drawing/2010/main" Requires="a14">
          <p:sp>
            <p:nvSpPr>
              <p:cNvPr id="7" name="TextBox 6"/>
              <p:cNvSpPr txBox="1"/>
              <p:nvPr/>
            </p:nvSpPr>
            <p:spPr>
              <a:xfrm>
                <a:off x="152400" y="832877"/>
                <a:ext cx="8001000" cy="5796523"/>
              </a:xfrm>
              <a:prstGeom prst="rect">
                <a:avLst/>
              </a:prstGeom>
              <a:noFill/>
            </p:spPr>
            <p:txBody>
              <a:bodyPr wrap="square" rtlCol="0">
                <a:spAutoFit/>
              </a:bodyPr>
              <a:lstStyle/>
              <a:p>
                <a:pPr lvl="1"/>
                <a14:m>
                  <m:oMath xmlns:m="http://schemas.openxmlformats.org/officeDocument/2006/math">
                    <m:acc>
                      <m:accPr>
                        <m:chr m:val="̅"/>
                        <m:ctrlPr>
                          <a:rPr lang="en-US" sz="3200" i="1" smtClean="0">
                            <a:latin typeface="Cambria Math"/>
                          </a:rPr>
                        </m:ctrlPr>
                      </m:accPr>
                      <m:e>
                        <m:d>
                          <m:dPr>
                            <m:ctrlPr>
                              <a:rPr lang="en-US" sz="3200" i="1">
                                <a:latin typeface="Cambria Math"/>
                              </a:rPr>
                            </m:ctrlPr>
                          </m:dPr>
                          <m:e>
                            <m:f>
                              <m:fPr>
                                <m:ctrlPr>
                                  <a:rPr lang="en-US" sz="3200" i="1">
                                    <a:latin typeface="Cambria Math"/>
                                  </a:rPr>
                                </m:ctrlPr>
                              </m:fPr>
                              <m:num>
                                <m:f>
                                  <m:fPr>
                                    <m:type m:val="skw"/>
                                    <m:ctrlPr>
                                      <a:rPr lang="en-US" sz="3200" i="1">
                                        <a:latin typeface="Cambria Math"/>
                                      </a:rPr>
                                    </m:ctrlPr>
                                  </m:fPr>
                                  <m:num>
                                    <m:r>
                                      <a:rPr lang="en-US" sz="3200" i="1">
                                        <a:latin typeface="Cambria Math"/>
                                      </a:rPr>
                                      <m:t>𝑀𝑆</m:t>
                                    </m:r>
                                    <m:sSub>
                                      <m:sSubPr>
                                        <m:ctrlPr>
                                          <a:rPr lang="en-US" sz="3200" i="1">
                                            <a:latin typeface="Cambria Math"/>
                                          </a:rPr>
                                        </m:ctrlPr>
                                      </m:sSubPr>
                                      <m:e>
                                        <m:r>
                                          <a:rPr lang="en-US" sz="3200" i="1">
                                            <a:latin typeface="Cambria Math"/>
                                          </a:rPr>
                                          <m:t>𝑊</m:t>
                                        </m:r>
                                      </m:e>
                                      <m:sub>
                                        <m:r>
                                          <a:rPr lang="en-US" sz="3200" i="1">
                                            <a:latin typeface="Cambria Math"/>
                                          </a:rPr>
                                          <m:t>𝐸𝑅</m:t>
                                        </m:r>
                                      </m:sub>
                                    </m:sSub>
                                  </m:num>
                                  <m:den>
                                    <m:r>
                                      <a:rPr lang="en-US" sz="3200">
                                        <a:latin typeface="Cambria Math"/>
                                      </a:rPr>
                                      <m:t>3</m:t>
                                    </m:r>
                                    <m:f>
                                      <m:fPr>
                                        <m:ctrlPr>
                                          <a:rPr lang="en-US" sz="3200" i="1">
                                            <a:latin typeface="Cambria Math"/>
                                          </a:rPr>
                                        </m:ctrlPr>
                                      </m:fPr>
                                      <m:num>
                                        <m:r>
                                          <a:rPr lang="en-US" sz="3200" i="1">
                                            <a:latin typeface="Cambria Math"/>
                                          </a:rPr>
                                          <m:t>𝑝</m:t>
                                        </m:r>
                                        <m:r>
                                          <a:rPr lang="en-US" sz="3200" b="0" i="1" smtClean="0">
                                            <a:latin typeface="Cambria Math"/>
                                          </a:rPr>
                                          <m:t>−</m:t>
                                        </m:r>
                                        <m:r>
                                          <a:rPr lang="en-US" sz="3200" i="1">
                                            <a:latin typeface="Cambria Math"/>
                                          </a:rPr>
                                          <m:t>𝑢</m:t>
                                        </m:r>
                                        <m:r>
                                          <a:rPr lang="en-US" sz="3200" b="0" i="1" smtClean="0">
                                            <a:latin typeface="Cambria Math"/>
                                          </a:rPr>
                                          <m:t>𝑝𝑠</m:t>
                                        </m:r>
                                      </m:num>
                                      <m:den>
                                        <m:r>
                                          <a:rPr lang="en-US" sz="3200" i="1">
                                            <a:latin typeface="Cambria Math"/>
                                          </a:rPr>
                                          <m:t>𝑤𝑘</m:t>
                                        </m:r>
                                      </m:den>
                                    </m:f>
                                  </m:den>
                                </m:f>
                              </m:num>
                              <m:den>
                                <m:r>
                                  <a:rPr lang="en-US" sz="3200" i="1">
                                    <a:latin typeface="Cambria Math"/>
                                  </a:rPr>
                                  <m:t>𝐶𝑎</m:t>
                                </m:r>
                                <m:sSub>
                                  <m:sSubPr>
                                    <m:ctrlPr>
                                      <a:rPr lang="en-US" sz="3200" i="1">
                                        <a:latin typeface="Cambria Math"/>
                                      </a:rPr>
                                    </m:ctrlPr>
                                  </m:sSubPr>
                                  <m:e>
                                    <m:r>
                                      <a:rPr lang="en-US" sz="3200" i="1">
                                        <a:latin typeface="Cambria Math"/>
                                      </a:rPr>
                                      <m:t>𝑝</m:t>
                                    </m:r>
                                  </m:e>
                                  <m:sub>
                                    <m:r>
                                      <a:rPr lang="en-US" sz="3200" i="1">
                                        <a:latin typeface="Cambria Math"/>
                                      </a:rPr>
                                      <m:t>𝐷𝑆𝑁𝑌</m:t>
                                    </m:r>
                                  </m:sub>
                                </m:sSub>
                              </m:den>
                            </m:f>
                          </m:e>
                        </m:d>
                      </m:e>
                    </m:acc>
                    <m:r>
                      <a:rPr lang="en-US" sz="3200">
                        <a:latin typeface="Cambria Math"/>
                      </a:rPr>
                      <m:t>×3</m:t>
                    </m:r>
                    <m:f>
                      <m:fPr>
                        <m:ctrlPr>
                          <a:rPr lang="en-US" sz="3200" i="1">
                            <a:latin typeface="Cambria Math"/>
                          </a:rPr>
                        </m:ctrlPr>
                      </m:fPr>
                      <m:num>
                        <m:r>
                          <a:rPr lang="en-US" sz="3200" i="1">
                            <a:latin typeface="Cambria Math"/>
                          </a:rPr>
                          <m:t>𝑝</m:t>
                        </m:r>
                        <m:r>
                          <a:rPr lang="en-US" sz="3200" b="0" i="1" smtClean="0">
                            <a:latin typeface="Cambria Math"/>
                          </a:rPr>
                          <m:t>−</m:t>
                        </m:r>
                        <m:r>
                          <a:rPr lang="en-US" sz="3200" i="1">
                            <a:latin typeface="Cambria Math"/>
                          </a:rPr>
                          <m:t>𝑢</m:t>
                        </m:r>
                        <m:r>
                          <a:rPr lang="en-US" sz="3200" b="0" i="1" smtClean="0">
                            <a:latin typeface="Cambria Math"/>
                          </a:rPr>
                          <m:t>𝑝𝑠</m:t>
                        </m:r>
                      </m:num>
                      <m:den>
                        <m:r>
                          <a:rPr lang="en-US" sz="3200" i="1">
                            <a:latin typeface="Cambria Math"/>
                          </a:rPr>
                          <m:t>𝑤𝑘</m:t>
                        </m:r>
                      </m:den>
                    </m:f>
                    <m:r>
                      <a:rPr lang="en-US" sz="3200">
                        <a:latin typeface="Cambria Math"/>
                      </a:rPr>
                      <m:t>=</m:t>
                    </m:r>
                    <m:box>
                      <m:boxPr>
                        <m:ctrlPr>
                          <a:rPr lang="en-US" sz="3200" i="1" smtClean="0">
                            <a:latin typeface="Cambria Math"/>
                          </a:rPr>
                        </m:ctrlPr>
                      </m:boxPr>
                      <m:e>
                        <m:argPr>
                          <m:argSz m:val="-1"/>
                        </m:argPr>
                        <m:f>
                          <m:fPr>
                            <m:ctrlPr>
                              <a:rPr lang="en-US" sz="3200" i="1" smtClean="0">
                                <a:latin typeface="Cambria Math"/>
                              </a:rPr>
                            </m:ctrlPr>
                          </m:fPr>
                          <m:num>
                            <m:r>
                              <a:rPr lang="en-US" sz="3200" b="0" i="1" smtClean="0">
                                <a:latin typeface="Cambria Math"/>
                              </a:rPr>
                              <m:t>𝑇𝑟𝑢𝑐𝑘𝑠</m:t>
                            </m:r>
                          </m:num>
                          <m:den>
                            <m:r>
                              <a:rPr lang="en-US" sz="3200" b="0" i="1" smtClean="0">
                                <a:latin typeface="Cambria Math"/>
                              </a:rPr>
                              <m:t>𝑤𝑘</m:t>
                            </m:r>
                          </m:den>
                        </m:f>
                      </m:e>
                    </m:box>
                  </m:oMath>
                </a14:m>
                <a:r>
                  <a:rPr lang="en-US" sz="3200" dirty="0">
                    <a:latin typeface="+mj-lt"/>
                  </a:rPr>
                  <a:t>	</a:t>
                </a:r>
                <a:r>
                  <a:rPr lang="en-US" sz="3200" dirty="0" smtClean="0">
                    <a:latin typeface="+mj-lt"/>
                  </a:rPr>
                  <a:t> 	</a:t>
                </a:r>
              </a:p>
              <a:p>
                <a:pPr lvl="1"/>
                <a:endParaRPr lang="en-US" sz="3200" i="1" dirty="0" smtClean="0">
                  <a:latin typeface="Cambria Math"/>
                </a:endParaRPr>
              </a:p>
              <a:p>
                <a:pPr lvl="1"/>
                <a:endParaRPr lang="en-US" sz="2400" dirty="0" smtClean="0">
                  <a:latin typeface="+mj-lt"/>
                </a:endParaRPr>
              </a:p>
              <a:p>
                <a:pPr lvl="1"/>
                <a:endParaRPr lang="en-US" sz="2400" dirty="0">
                  <a:latin typeface="+mj-lt"/>
                </a:endParaRPr>
              </a:p>
              <a:p>
                <a:pPr lvl="1"/>
                <a:r>
                  <a:rPr lang="en-US" sz="2400" dirty="0">
                    <a:latin typeface="+mj-lt"/>
                  </a:rPr>
                  <a:t>					</a:t>
                </a:r>
                <a:r>
                  <a:rPr lang="en-US" dirty="0"/>
                  <a:t>		</a:t>
                </a:r>
                <a:endParaRPr lang="en-US" dirty="0" smtClean="0"/>
              </a:p>
              <a:p>
                <a:pPr lvl="1"/>
                <a:endParaRPr lang="en-US" i="1" dirty="0" smtClean="0">
                  <a:latin typeface="Cambria Math"/>
                </a:endParaRPr>
              </a:p>
              <a:p>
                <a:r>
                  <a:rPr lang="en-US" sz="3200" dirty="0" smtClean="0"/>
                  <a:t>    </a:t>
                </a:r>
                <a14:m>
                  <m:oMath xmlns:m="http://schemas.openxmlformats.org/officeDocument/2006/math">
                    <m:acc>
                      <m:accPr>
                        <m:chr m:val="̅"/>
                        <m:ctrlPr>
                          <a:rPr lang="en-US" sz="3200" i="1">
                            <a:latin typeface="Cambria Math"/>
                          </a:rPr>
                        </m:ctrlPr>
                      </m:accPr>
                      <m:e>
                        <m:d>
                          <m:dPr>
                            <m:ctrlPr>
                              <a:rPr lang="en-US" sz="3200" i="1">
                                <a:latin typeface="Cambria Math"/>
                              </a:rPr>
                            </m:ctrlPr>
                          </m:dPr>
                          <m:e>
                            <m:f>
                              <m:fPr>
                                <m:ctrlPr>
                                  <a:rPr lang="en-US" sz="3200" i="1">
                                    <a:latin typeface="Cambria Math"/>
                                  </a:rPr>
                                </m:ctrlPr>
                              </m:fPr>
                              <m:num>
                                <m:r>
                                  <a:rPr lang="en-US" sz="3200" i="1">
                                    <a:latin typeface="Cambria Math"/>
                                  </a:rPr>
                                  <m:t>𝑀𝑆</m:t>
                                </m:r>
                                <m:sSub>
                                  <m:sSubPr>
                                    <m:ctrlPr>
                                      <a:rPr lang="en-US" sz="3200" i="1">
                                        <a:latin typeface="Cambria Math"/>
                                      </a:rPr>
                                    </m:ctrlPr>
                                  </m:sSubPr>
                                  <m:e>
                                    <m:r>
                                      <a:rPr lang="en-US" sz="3200" i="1">
                                        <a:latin typeface="Cambria Math"/>
                                      </a:rPr>
                                      <m:t>𝑊</m:t>
                                    </m:r>
                                  </m:e>
                                  <m:sub>
                                    <m:r>
                                      <a:rPr lang="en-US" sz="3200" i="1">
                                        <a:latin typeface="Cambria Math"/>
                                      </a:rPr>
                                      <m:t>𝑃</m:t>
                                    </m:r>
                                  </m:sub>
                                </m:sSub>
                              </m:num>
                              <m:den>
                                <m:r>
                                  <a:rPr lang="en-US" sz="3200" i="1">
                                    <a:latin typeface="Cambria Math"/>
                                  </a:rPr>
                                  <m:t>𝐶𝑎</m:t>
                                </m:r>
                                <m:sSub>
                                  <m:sSubPr>
                                    <m:ctrlPr>
                                      <a:rPr lang="en-US" sz="3200" i="1">
                                        <a:latin typeface="Cambria Math"/>
                                      </a:rPr>
                                    </m:ctrlPr>
                                  </m:sSubPr>
                                  <m:e>
                                    <m:r>
                                      <a:rPr lang="en-US" sz="3200" i="1">
                                        <a:latin typeface="Cambria Math"/>
                                      </a:rPr>
                                      <m:t>𝑝</m:t>
                                    </m:r>
                                  </m:e>
                                  <m:sub>
                                    <m:r>
                                      <a:rPr lang="en-US" sz="3200" i="1">
                                        <a:latin typeface="Cambria Math"/>
                                      </a:rPr>
                                      <m:t>𝐷𝑆𝑁𝑌</m:t>
                                    </m:r>
                                  </m:sub>
                                </m:sSub>
                              </m:den>
                            </m:f>
                          </m:e>
                        </m:d>
                      </m:e>
                    </m:acc>
                    <m:r>
                      <a:rPr lang="en-US" sz="3200">
                        <a:latin typeface="Cambria Math"/>
                      </a:rPr>
                      <m:t>=</m:t>
                    </m:r>
                    <m:f>
                      <m:fPr>
                        <m:ctrlPr>
                          <a:rPr lang="en-US" sz="3200" i="1">
                            <a:latin typeface="Cambria Math"/>
                          </a:rPr>
                        </m:ctrlPr>
                      </m:fPr>
                      <m:num>
                        <m:r>
                          <a:rPr lang="en-US" sz="3200" i="1">
                            <a:latin typeface="Cambria Math"/>
                          </a:rPr>
                          <m:t>𝑇𝑟𝑢𝑐𝑘𝑠</m:t>
                        </m:r>
                      </m:num>
                      <m:den>
                        <m:r>
                          <a:rPr lang="en-US" sz="3200" i="1">
                            <a:latin typeface="Cambria Math"/>
                          </a:rPr>
                          <m:t>𝑤𝑘</m:t>
                        </m:r>
                      </m:den>
                    </m:f>
                  </m:oMath>
                </a14:m>
                <a:r>
                  <a:rPr lang="en-US" sz="3200" i="1" dirty="0" smtClean="0">
                    <a:latin typeface="Cambria Math"/>
                  </a:rPr>
                  <a:t> </a:t>
                </a:r>
                <a:r>
                  <a:rPr lang="en-US" sz="2400" i="1" dirty="0" smtClean="0">
                    <a:latin typeface="Cambria Math"/>
                  </a:rPr>
                  <a:t>  </a:t>
                </a:r>
                <a:r>
                  <a:rPr lang="en-US" sz="2400" dirty="0"/>
                  <a:t>Total </a:t>
                </a:r>
                <a:r>
                  <a:rPr lang="en-US" sz="2400" dirty="0" smtClean="0"/>
                  <a:t>project trucks per </a:t>
                </a:r>
                <a:r>
                  <a:rPr lang="en-US" sz="2400" dirty="0"/>
                  <a:t>week</a:t>
                </a:r>
              </a:p>
              <a:p>
                <a:endParaRPr lang="en-US" i="1" dirty="0" smtClean="0">
                  <a:latin typeface="Cambria Math"/>
                </a:endParaRPr>
              </a:p>
              <a:p>
                <a:pPr>
                  <a:lnSpc>
                    <a:spcPts val="2600"/>
                  </a:lnSpc>
                </a:pPr>
                <a14:m>
                  <m:oMath xmlns:m="http://schemas.openxmlformats.org/officeDocument/2006/math">
                    <m:r>
                      <a:rPr lang="en-US" i="1">
                        <a:latin typeface="Cambria Math"/>
                      </a:rPr>
                      <m:t>𝑀𝑆</m:t>
                    </m:r>
                    <m:sSub>
                      <m:sSubPr>
                        <m:ctrlPr>
                          <a:rPr lang="en-US" i="1">
                            <a:latin typeface="Cambria Math"/>
                          </a:rPr>
                        </m:ctrlPr>
                      </m:sSubPr>
                      <m:e>
                        <m:r>
                          <a:rPr lang="en-US" i="1">
                            <a:latin typeface="Cambria Math"/>
                          </a:rPr>
                          <m:t>𝑊</m:t>
                        </m:r>
                      </m:e>
                      <m:sub>
                        <m:r>
                          <a:rPr lang="en-US" i="1">
                            <a:latin typeface="Cambria Math"/>
                          </a:rPr>
                          <m:t>𝑃</m:t>
                        </m:r>
                      </m:sub>
                    </m:sSub>
                  </m:oMath>
                </a14:m>
                <a:r>
                  <a:rPr lang="en-US" i="1" dirty="0" smtClean="0">
                    <a:latin typeface="Cambria Math"/>
                  </a:rPr>
                  <a:t> </a:t>
                </a:r>
                <a:r>
                  <a:rPr lang="en-US" dirty="0"/>
                  <a:t>	= </a:t>
                </a:r>
                <a:r>
                  <a:rPr lang="en-US" dirty="0" smtClean="0"/>
                  <a:t>Project Municipal </a:t>
                </a:r>
                <a:r>
                  <a:rPr lang="en-US" dirty="0"/>
                  <a:t>Solid </a:t>
                </a:r>
                <a:r>
                  <a:rPr lang="en-US" dirty="0" smtClean="0"/>
                  <a:t>Waste (</a:t>
                </a:r>
                <a:r>
                  <a:rPr lang="en-US" dirty="0"/>
                  <a:t>tons/wk)</a:t>
                </a:r>
                <a:endParaRPr lang="en-US" i="1" dirty="0">
                  <a:latin typeface="Cambria Math"/>
                </a:endParaRPr>
              </a:p>
              <a:p>
                <a:pPr>
                  <a:lnSpc>
                    <a:spcPts val="2600"/>
                  </a:lnSpc>
                </a:pPr>
                <a14:m>
                  <m:oMath xmlns:m="http://schemas.openxmlformats.org/officeDocument/2006/math">
                    <m:sSub>
                      <m:sSubPr>
                        <m:ctrlPr>
                          <a:rPr lang="en-US" i="1">
                            <a:latin typeface="Cambria Math"/>
                          </a:rPr>
                        </m:ctrlPr>
                      </m:sSubPr>
                      <m:e>
                        <m:r>
                          <a:rPr lang="en-US" i="1">
                            <a:latin typeface="Cambria Math"/>
                          </a:rPr>
                          <m:t>𝑀𝑆𝑊</m:t>
                        </m:r>
                      </m:e>
                      <m:sub>
                        <m:r>
                          <a:rPr lang="en-US" b="0" i="1" smtClean="0">
                            <a:latin typeface="Cambria Math"/>
                          </a:rPr>
                          <m:t>𝐸𝑅</m:t>
                        </m:r>
                      </m:sub>
                    </m:sSub>
                  </m:oMath>
                </a14:m>
                <a:r>
                  <a:rPr lang="en-US" dirty="0">
                    <a:latin typeface="+mj-lt"/>
                  </a:rPr>
                  <a:t>	= </a:t>
                </a:r>
                <a:r>
                  <a:rPr lang="en-US" dirty="0" smtClean="0">
                    <a:latin typeface="+mj-lt"/>
                  </a:rPr>
                  <a:t>Residential MSW (tons/</a:t>
                </a:r>
                <a:r>
                  <a:rPr lang="en-US" dirty="0" err="1" smtClean="0">
                    <a:latin typeface="+mj-lt"/>
                  </a:rPr>
                  <a:t>wk</a:t>
                </a:r>
                <a:r>
                  <a:rPr lang="en-US" dirty="0" smtClean="0">
                    <a:latin typeface="+mj-lt"/>
                  </a:rPr>
                  <a:t>)</a:t>
                </a:r>
                <a:endParaRPr lang="en-US" sz="2400" dirty="0">
                  <a:latin typeface="+mj-lt"/>
                </a:endParaRPr>
              </a:p>
              <a:p>
                <a:pPr>
                  <a:lnSpc>
                    <a:spcPts val="2600"/>
                  </a:lnSpc>
                </a:pPr>
                <a14:m>
                  <m:oMath xmlns:m="http://schemas.openxmlformats.org/officeDocument/2006/math">
                    <m:r>
                      <a:rPr lang="en-US" b="0" i="1" smtClean="0">
                        <a:latin typeface="Cambria Math"/>
                      </a:rPr>
                      <m:t>𝐶𝑆𝑊</m:t>
                    </m:r>
                  </m:oMath>
                </a14:m>
                <a:r>
                  <a:rPr lang="en-US" dirty="0">
                    <a:latin typeface="+mj-lt"/>
                  </a:rPr>
                  <a:t> </a:t>
                </a:r>
                <a:r>
                  <a:rPr lang="en-US" dirty="0" smtClean="0">
                    <a:latin typeface="+mj-lt"/>
                  </a:rPr>
                  <a:t> = Commercial </a:t>
                </a:r>
                <a:r>
                  <a:rPr lang="en-US" dirty="0">
                    <a:latin typeface="+mj-lt"/>
                  </a:rPr>
                  <a:t>Solid Waste (</a:t>
                </a:r>
                <a:r>
                  <a:rPr lang="en-US" dirty="0" smtClean="0">
                    <a:latin typeface="+mj-lt"/>
                  </a:rPr>
                  <a:t>tons/</a:t>
                </a:r>
                <a:r>
                  <a:rPr lang="en-US" dirty="0" err="1" smtClean="0">
                    <a:latin typeface="+mj-lt"/>
                  </a:rPr>
                  <a:t>wk</a:t>
                </a:r>
                <a:r>
                  <a:rPr lang="en-US" dirty="0" smtClean="0">
                    <a:latin typeface="+mj-lt"/>
                  </a:rPr>
                  <a:t>)</a:t>
                </a:r>
              </a:p>
              <a:p>
                <a:pPr>
                  <a:lnSpc>
                    <a:spcPts val="2600"/>
                  </a:lnSpc>
                </a:pPr>
                <a14:m>
                  <m:oMath xmlns:m="http://schemas.openxmlformats.org/officeDocument/2006/math">
                    <m:r>
                      <a:rPr lang="en-US" i="1">
                        <a:latin typeface="Cambria Math"/>
                      </a:rPr>
                      <m:t>𝐶𝑎</m:t>
                    </m:r>
                    <m:sSub>
                      <m:sSubPr>
                        <m:ctrlPr>
                          <a:rPr lang="en-US" i="1">
                            <a:latin typeface="Cambria Math"/>
                          </a:rPr>
                        </m:ctrlPr>
                      </m:sSubPr>
                      <m:e>
                        <m:r>
                          <a:rPr lang="en-US" i="1">
                            <a:latin typeface="Cambria Math"/>
                          </a:rPr>
                          <m:t>𝑝</m:t>
                        </m:r>
                      </m:e>
                      <m:sub>
                        <m:r>
                          <a:rPr lang="en-US" b="0" i="1" smtClean="0">
                            <a:latin typeface="Cambria Math"/>
                          </a:rPr>
                          <m:t>𝑡𝑦𝑝𝑒</m:t>
                        </m:r>
                      </m:sub>
                    </m:sSub>
                  </m:oMath>
                </a14:m>
                <a:r>
                  <a:rPr lang="en-US" dirty="0" smtClean="0">
                    <a:latin typeface="+mj-lt"/>
                  </a:rPr>
                  <a:t> </a:t>
                </a:r>
                <a:r>
                  <a:rPr lang="en-US" dirty="0"/>
                  <a:t>= </a:t>
                </a:r>
                <a:r>
                  <a:rPr lang="en-US" dirty="0" smtClean="0"/>
                  <a:t>Truck Capacity (tons/</a:t>
                </a:r>
                <a:r>
                  <a:rPr lang="en-US" dirty="0" err="1" smtClean="0"/>
                  <a:t>wk</a:t>
                </a:r>
                <a:r>
                  <a:rPr lang="en-US" dirty="0" smtClean="0"/>
                  <a:t>)</a:t>
                </a:r>
                <a:r>
                  <a:rPr lang="en-US" sz="2400" dirty="0">
                    <a:latin typeface="+mj-lt"/>
                  </a:rPr>
                  <a:t>	</a:t>
                </a:r>
              </a:p>
            </p:txBody>
          </p:sp>
        </mc:Choice>
        <mc:Fallback>
          <p:sp>
            <p:nvSpPr>
              <p:cNvPr id="7" name="TextBox 6"/>
              <p:cNvSpPr txBox="1">
                <a:spLocks noRot="1" noChangeAspect="1" noMove="1" noResize="1" noEditPoints="1" noAdjustHandles="1" noChangeArrowheads="1" noChangeShapeType="1" noTextEdit="1"/>
              </p:cNvSpPr>
              <p:nvPr/>
            </p:nvSpPr>
            <p:spPr>
              <a:xfrm>
                <a:off x="152400" y="832877"/>
                <a:ext cx="8001000" cy="5796523"/>
              </a:xfrm>
              <a:prstGeom prst="rect">
                <a:avLst/>
              </a:prstGeom>
              <a:blipFill rotWithShape="1">
                <a:blip r:embed="rId3"/>
                <a:stretch>
                  <a:fillRect r="-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0" y="1352405"/>
                <a:ext cx="7924800" cy="2308324"/>
              </a:xfrm>
              <a:prstGeom prst="rect">
                <a:avLst/>
              </a:prstGeom>
              <a:noFill/>
            </p:spPr>
            <p:txBody>
              <a:bodyPr wrap="square" rtlCol="0">
                <a:spAutoFit/>
              </a:bodyPr>
              <a:lstStyle/>
              <a:p>
                <a:r>
                  <a:rPr lang="en-US" sz="8800" dirty="0" smtClean="0"/>
                  <a:t>  </a:t>
                </a:r>
                <a:r>
                  <a:rPr lang="en-US" sz="4800" dirty="0" smtClean="0"/>
                  <a:t>+</a:t>
                </a:r>
                <a:r>
                  <a:rPr lang="en-US" sz="3200" dirty="0" smtClean="0"/>
                  <a:t> </a:t>
                </a:r>
                <a14:m>
                  <m:oMath xmlns:m="http://schemas.openxmlformats.org/officeDocument/2006/math">
                    <m:acc>
                      <m:accPr>
                        <m:chr m:val="̅"/>
                        <m:ctrlPr>
                          <a:rPr lang="en-US" sz="3200" i="1">
                            <a:latin typeface="Cambria Math"/>
                          </a:rPr>
                        </m:ctrlPr>
                      </m:accPr>
                      <m:e>
                        <m:d>
                          <m:dPr>
                            <m:ctrlPr>
                              <a:rPr lang="en-US" sz="3200" i="1">
                                <a:latin typeface="Cambria Math"/>
                              </a:rPr>
                            </m:ctrlPr>
                          </m:dPr>
                          <m:e>
                            <m:f>
                              <m:fPr>
                                <m:ctrlPr>
                                  <a:rPr lang="en-US" sz="3200" i="1">
                                    <a:latin typeface="Cambria Math"/>
                                  </a:rPr>
                                </m:ctrlPr>
                              </m:fPr>
                              <m:num>
                                <m:r>
                                  <a:rPr lang="en-US" sz="3200" i="1">
                                    <a:latin typeface="Cambria Math"/>
                                  </a:rPr>
                                  <m:t>𝐶𝑆𝑊</m:t>
                                </m:r>
                              </m:num>
                              <m:den>
                                <m:r>
                                  <a:rPr lang="en-US" sz="3200" i="1">
                                    <a:latin typeface="Cambria Math"/>
                                  </a:rPr>
                                  <m:t>𝐶𝑎</m:t>
                                </m:r>
                                <m:sSub>
                                  <m:sSubPr>
                                    <m:ctrlPr>
                                      <a:rPr lang="en-US" sz="3200" i="1">
                                        <a:latin typeface="Cambria Math"/>
                                      </a:rPr>
                                    </m:ctrlPr>
                                  </m:sSubPr>
                                  <m:e>
                                    <m:r>
                                      <a:rPr lang="en-US" sz="3200" i="1">
                                        <a:latin typeface="Cambria Math"/>
                                      </a:rPr>
                                      <m:t>𝑝</m:t>
                                    </m:r>
                                  </m:e>
                                  <m:sub>
                                    <m:r>
                                      <a:rPr lang="en-US" sz="3200" i="1">
                                        <a:latin typeface="Cambria Math"/>
                                      </a:rPr>
                                      <m:t>𝐶𝑇</m:t>
                                    </m:r>
                                  </m:sub>
                                </m:sSub>
                              </m:den>
                            </m:f>
                          </m:e>
                        </m:d>
                      </m:e>
                    </m:acc>
                    <m:r>
                      <a:rPr lang="en-US" sz="3200" i="1">
                        <a:latin typeface="Cambria Math"/>
                      </a:rPr>
                      <m:t>=</m:t>
                    </m:r>
                    <m:box>
                      <m:boxPr>
                        <m:ctrlPr>
                          <a:rPr lang="en-US" sz="3200" i="1">
                            <a:latin typeface="Cambria Math"/>
                          </a:rPr>
                        </m:ctrlPr>
                      </m:boxPr>
                      <m:e>
                        <m:argPr>
                          <m:argSz m:val="-1"/>
                        </m:argPr>
                        <m:f>
                          <m:fPr>
                            <m:ctrlPr>
                              <a:rPr lang="en-US" sz="3200" i="1">
                                <a:latin typeface="Cambria Math"/>
                              </a:rPr>
                            </m:ctrlPr>
                          </m:fPr>
                          <m:num>
                            <m:r>
                              <a:rPr lang="en-US" sz="3200" i="1">
                                <a:latin typeface="Cambria Math"/>
                              </a:rPr>
                              <m:t>𝑇𝑟𝑢𝑐𝑘𝑠</m:t>
                            </m:r>
                          </m:num>
                          <m:den>
                            <m:r>
                              <a:rPr lang="en-US" sz="3200" i="1">
                                <a:latin typeface="Cambria Math"/>
                              </a:rPr>
                              <m:t>𝑤𝑘</m:t>
                            </m:r>
                          </m:den>
                        </m:f>
                      </m:e>
                    </m:box>
                  </m:oMath>
                </a14:m>
                <a:r>
                  <a:rPr lang="en-US" sz="1400" dirty="0"/>
                  <a:t>	</a:t>
                </a:r>
                <a:r>
                  <a:rPr lang="en-US" sz="1400" dirty="0" smtClean="0"/>
                  <a:t>                          </a:t>
                </a:r>
                <a:r>
                  <a:rPr lang="en-US" sz="1400" dirty="0" smtClean="0"/>
                  <a:t>        </a:t>
                </a:r>
                <a:r>
                  <a:rPr lang="en-US" sz="14400" dirty="0" smtClean="0">
                    <a:latin typeface="Andalus" pitchFamily="18" charset="-78"/>
                    <a:cs typeface="Andalus" pitchFamily="18" charset="-78"/>
                  </a:rPr>
                  <a:t>}</a:t>
                </a:r>
                <a:endParaRPr lang="en-US" sz="14400" dirty="0">
                  <a:latin typeface="Andalus" pitchFamily="18" charset="-78"/>
                  <a:cs typeface="Andalus" pitchFamily="18" charset="-78"/>
                </a:endParaRPr>
              </a:p>
            </p:txBody>
          </p:sp>
        </mc:Choice>
        <mc:Fallback>
          <p:sp>
            <p:nvSpPr>
              <p:cNvPr id="2" name="TextBox 1"/>
              <p:cNvSpPr txBox="1">
                <a:spLocks noRot="1" noChangeAspect="1" noMove="1" noResize="1" noEditPoints="1" noAdjustHandles="1" noChangeArrowheads="1" noChangeShapeType="1" noTextEdit="1"/>
              </p:cNvSpPr>
              <p:nvPr/>
            </p:nvSpPr>
            <p:spPr>
              <a:xfrm>
                <a:off x="0" y="1352405"/>
                <a:ext cx="7924800" cy="2308324"/>
              </a:xfrm>
              <a:prstGeom prst="rect">
                <a:avLst/>
              </a:prstGeom>
              <a:blipFill rotWithShape="1">
                <a:blip r:embed="rId4"/>
                <a:stretch>
                  <a:fillRect t="-21900" r="-4846" b="-44591"/>
                </a:stretch>
              </a:blipFill>
            </p:spPr>
            <p:txBody>
              <a:bodyPr/>
              <a:lstStyle/>
              <a:p>
                <a:r>
                  <a:rPr lang="en-US">
                    <a:noFill/>
                  </a:rPr>
                  <a:t> </a:t>
                </a:r>
              </a:p>
            </p:txBody>
          </p:sp>
        </mc:Fallback>
      </mc:AlternateContent>
      <p:sp>
        <p:nvSpPr>
          <p:cNvPr id="3" name="TextBox 2"/>
          <p:cNvSpPr txBox="1"/>
          <p:nvPr/>
        </p:nvSpPr>
        <p:spPr>
          <a:xfrm>
            <a:off x="7010401" y="1803838"/>
            <a:ext cx="1981199" cy="1320362"/>
          </a:xfrm>
          <a:prstGeom prst="rect">
            <a:avLst/>
          </a:prstGeom>
          <a:noFill/>
        </p:spPr>
        <p:txBody>
          <a:bodyPr wrap="square" rtlCol="0">
            <a:spAutoFit/>
          </a:bodyPr>
          <a:lstStyle/>
          <a:p>
            <a:r>
              <a:rPr lang="en-US" sz="2400" dirty="0" smtClean="0"/>
              <a:t>Total Existing trucks </a:t>
            </a:r>
          </a:p>
          <a:p>
            <a:r>
              <a:rPr lang="en-US" sz="2400" dirty="0" smtClean="0"/>
              <a:t>per week</a:t>
            </a:r>
            <a:endParaRPr lang="en-US" sz="2400"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4934974"/>
            <a:ext cx="35814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TS010176923</Template>
  <TotalTime>415</TotalTime>
  <Words>1816</Words>
  <Application>Microsoft Office PowerPoint</Application>
  <PresentationFormat>On-screen Show (4:3)</PresentationFormat>
  <Paragraphs>542</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ClassicPhotoAlbum</vt:lpstr>
      <vt:lpstr>Equation</vt:lpstr>
      <vt:lpstr>Solid Waste management Group Proposed CCNY Expansion  </vt:lpstr>
      <vt:lpstr>Outline</vt:lpstr>
      <vt:lpstr>Introduction</vt:lpstr>
      <vt:lpstr>Existing Residential Solid Waste</vt:lpstr>
      <vt:lpstr>Existing Residential Solid Waste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B: Solid Waste Group meeting minutes </vt:lpstr>
      <vt:lpstr>PowerPoint Presentation</vt:lpstr>
      <vt:lpstr>Second Meeting on 03/03/2011  12.30 PM - 1.30 PM </vt:lpstr>
      <vt:lpstr>PowerPoint Presentation</vt:lpstr>
      <vt:lpstr>Minutes of Meeting 3 on March 17, 2011  1:15 PM – 2:45 PM </vt:lpstr>
      <vt:lpstr>PowerPoint Presentation</vt:lpstr>
      <vt:lpstr>Group Meeting 4 03/31/2011 1:30 PM – 2:30PM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Existing Condition (residence hall)</dc:title>
  <dc:creator>Preferred Customer</dc:creator>
  <cp:lastModifiedBy>Ben</cp:lastModifiedBy>
  <cp:revision>43</cp:revision>
  <cp:lastPrinted>2011-05-09T18:16:25Z</cp:lastPrinted>
  <dcterms:created xsi:type="dcterms:W3CDTF">2011-04-03T16:49:07Z</dcterms:created>
  <dcterms:modified xsi:type="dcterms:W3CDTF">2011-05-11T03:58:47Z</dcterms:modified>
</cp:coreProperties>
</file>